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3" r:id="rId1"/>
  </p:sldMasterIdLst>
  <p:notesMasterIdLst>
    <p:notesMasterId r:id="rId40"/>
  </p:notesMasterIdLst>
  <p:sldIdLst>
    <p:sldId id="258" r:id="rId2"/>
    <p:sldId id="259" r:id="rId3"/>
    <p:sldId id="260" r:id="rId4"/>
    <p:sldId id="328" r:id="rId5"/>
    <p:sldId id="319" r:id="rId6"/>
    <p:sldId id="320" r:id="rId7"/>
    <p:sldId id="329" r:id="rId8"/>
    <p:sldId id="321" r:id="rId9"/>
    <p:sldId id="322" r:id="rId10"/>
    <p:sldId id="323" r:id="rId11"/>
    <p:sldId id="324" r:id="rId12"/>
    <p:sldId id="325" r:id="rId13"/>
    <p:sldId id="326" r:id="rId14"/>
    <p:sldId id="327" r:id="rId15"/>
    <p:sldId id="330" r:id="rId16"/>
    <p:sldId id="331" r:id="rId17"/>
    <p:sldId id="332" r:id="rId18"/>
    <p:sldId id="333" r:id="rId19"/>
    <p:sldId id="334" r:id="rId20"/>
    <p:sldId id="335" r:id="rId21"/>
    <p:sldId id="336" r:id="rId22"/>
    <p:sldId id="337" r:id="rId23"/>
    <p:sldId id="338" r:id="rId24"/>
    <p:sldId id="339" r:id="rId25"/>
    <p:sldId id="340" r:id="rId26"/>
    <p:sldId id="341" r:id="rId27"/>
    <p:sldId id="342" r:id="rId28"/>
    <p:sldId id="343" r:id="rId29"/>
    <p:sldId id="344" r:id="rId30"/>
    <p:sldId id="345" r:id="rId31"/>
    <p:sldId id="346" r:id="rId32"/>
    <p:sldId id="347" r:id="rId33"/>
    <p:sldId id="351" r:id="rId34"/>
    <p:sldId id="348" r:id="rId35"/>
    <p:sldId id="350" r:id="rId36"/>
    <p:sldId id="352" r:id="rId37"/>
    <p:sldId id="353" r:id="rId38"/>
    <p:sldId id="35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E0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70"/>
    <p:restoredTop sz="94364" autoAdjust="0"/>
  </p:normalViewPr>
  <p:slideViewPr>
    <p:cSldViewPr snapToGrid="0" snapToObjects="1" showGuides="1">
      <p:cViewPr varScale="1">
        <p:scale>
          <a:sx n="69" d="100"/>
          <a:sy n="69" d="100"/>
        </p:scale>
        <p:origin x="582" y="66"/>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D3C18D-7D5D-9E47-A0FC-BBD26D0E1D9B}" type="datetimeFigureOut">
              <a:rPr lang="en-US" smtClean="0"/>
              <a:t>11/8/2018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CC1623-6B39-8543-823A-29D9E60F177C}" type="slidenum">
              <a:rPr lang="en-US" smtClean="0"/>
              <a:t>‹#›</a:t>
            </a:fld>
            <a:endParaRPr lang="en-US"/>
          </a:p>
        </p:txBody>
      </p:sp>
    </p:spTree>
    <p:extLst>
      <p:ext uri="{BB962C8B-B14F-4D97-AF65-F5344CB8AC3E}">
        <p14:creationId xmlns:p14="http://schemas.microsoft.com/office/powerpoint/2010/main" val="605071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a:t>
            </a:r>
            <a:r>
              <a:rPr lang="en-US" baseline="0" dirty="0" smtClean="0"/>
              <a:t> the models flip is the boundary of the two.</a:t>
            </a:r>
            <a:endParaRPr lang="en-US" dirty="0"/>
          </a:p>
        </p:txBody>
      </p:sp>
      <p:sp>
        <p:nvSpPr>
          <p:cNvPr id="4" name="Slide Number Placeholder 3"/>
          <p:cNvSpPr>
            <a:spLocks noGrp="1"/>
          </p:cNvSpPr>
          <p:nvPr>
            <p:ph type="sldNum" sz="quarter" idx="10"/>
          </p:nvPr>
        </p:nvSpPr>
        <p:spPr/>
        <p:txBody>
          <a:bodyPr/>
          <a:lstStyle/>
          <a:p>
            <a:fld id="{A1CC1623-6B39-8543-823A-29D9E60F177C}" type="slidenum">
              <a:rPr lang="en-US" smtClean="0"/>
              <a:t>14</a:t>
            </a:fld>
            <a:endParaRPr lang="en-US"/>
          </a:p>
        </p:txBody>
      </p:sp>
    </p:spTree>
    <p:extLst>
      <p:ext uri="{BB962C8B-B14F-4D97-AF65-F5344CB8AC3E}">
        <p14:creationId xmlns:p14="http://schemas.microsoft.com/office/powerpoint/2010/main" val="2472167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Logistic</a:t>
            </a:r>
            <a:r>
              <a:rPr lang="en-US" baseline="0" dirty="0" smtClean="0"/>
              <a:t> regression is the best for classification </a:t>
            </a:r>
          </a:p>
          <a:p>
            <a:r>
              <a:rPr lang="en-US" baseline="0" dirty="0" smtClean="0"/>
              <a:t>KNN is the slowest, while regression is the fastest. LDA when you have large quantity of data and not necessarily need a predictive model.</a:t>
            </a:r>
            <a:endParaRPr lang="en-US" dirty="0"/>
          </a:p>
        </p:txBody>
      </p:sp>
      <p:sp>
        <p:nvSpPr>
          <p:cNvPr id="4" name="Slide Number Placeholder 3"/>
          <p:cNvSpPr>
            <a:spLocks noGrp="1"/>
          </p:cNvSpPr>
          <p:nvPr>
            <p:ph type="sldNum" sz="quarter" idx="10"/>
          </p:nvPr>
        </p:nvSpPr>
        <p:spPr/>
        <p:txBody>
          <a:bodyPr/>
          <a:lstStyle/>
          <a:p>
            <a:fld id="{A1CC1623-6B39-8543-823A-29D9E60F177C}" type="slidenum">
              <a:rPr lang="en-US" smtClean="0"/>
              <a:t>31</a:t>
            </a:fld>
            <a:endParaRPr lang="en-US"/>
          </a:p>
        </p:txBody>
      </p:sp>
    </p:spTree>
    <p:extLst>
      <p:ext uri="{BB962C8B-B14F-4D97-AF65-F5344CB8AC3E}">
        <p14:creationId xmlns:p14="http://schemas.microsoft.com/office/powerpoint/2010/main" val="1058922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CC1623-6B39-8543-823A-29D9E60F177C}" type="slidenum">
              <a:rPr lang="en-US" smtClean="0"/>
              <a:t>32</a:t>
            </a:fld>
            <a:endParaRPr lang="en-US"/>
          </a:p>
        </p:txBody>
      </p:sp>
    </p:spTree>
    <p:extLst>
      <p:ext uri="{BB962C8B-B14F-4D97-AF65-F5344CB8AC3E}">
        <p14:creationId xmlns:p14="http://schemas.microsoft.com/office/powerpoint/2010/main" val="3968821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a:t>
            </a:r>
            <a:r>
              <a:rPr lang="en-US" baseline="0" dirty="0" smtClean="0"/>
              <a:t> we follow the </a:t>
            </a:r>
          </a:p>
          <a:p>
            <a:r>
              <a:rPr lang="en-US" baseline="0" dirty="0" smtClean="0"/>
              <a:t>Linear logistic regression is probably the best to take.</a:t>
            </a:r>
          </a:p>
          <a:p>
            <a:r>
              <a:rPr lang="en-US" baseline="0" dirty="0" smtClean="0"/>
              <a:t>QDA is the fastest.</a:t>
            </a:r>
          </a:p>
          <a:p>
            <a:r>
              <a:rPr lang="en-US" baseline="0" dirty="0" smtClean="0"/>
              <a:t>KNN is the worst to fit by only a little a bit. Fine to use either model to do the classification. </a:t>
            </a:r>
            <a:endParaRPr lang="en-US" dirty="0"/>
          </a:p>
        </p:txBody>
      </p:sp>
      <p:sp>
        <p:nvSpPr>
          <p:cNvPr id="4" name="Slide Number Placeholder 3"/>
          <p:cNvSpPr>
            <a:spLocks noGrp="1"/>
          </p:cNvSpPr>
          <p:nvPr>
            <p:ph type="sldNum" sz="quarter" idx="10"/>
          </p:nvPr>
        </p:nvSpPr>
        <p:spPr/>
        <p:txBody>
          <a:bodyPr/>
          <a:lstStyle/>
          <a:p>
            <a:fld id="{A1CC1623-6B39-8543-823A-29D9E60F177C}" type="slidenum">
              <a:rPr lang="en-US" smtClean="0"/>
              <a:t>33</a:t>
            </a:fld>
            <a:endParaRPr lang="en-US"/>
          </a:p>
        </p:txBody>
      </p:sp>
    </p:spTree>
    <p:extLst>
      <p:ext uri="{BB962C8B-B14F-4D97-AF65-F5344CB8AC3E}">
        <p14:creationId xmlns:p14="http://schemas.microsoft.com/office/powerpoint/2010/main" val="3020150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that improvement worthwhile?</a:t>
            </a:r>
          </a:p>
          <a:p>
            <a:endParaRPr lang="en-US" dirty="0"/>
          </a:p>
        </p:txBody>
      </p:sp>
      <p:sp>
        <p:nvSpPr>
          <p:cNvPr id="4" name="Slide Number Placeholder 3"/>
          <p:cNvSpPr>
            <a:spLocks noGrp="1"/>
          </p:cNvSpPr>
          <p:nvPr>
            <p:ph type="sldNum" sz="quarter" idx="10"/>
          </p:nvPr>
        </p:nvSpPr>
        <p:spPr/>
        <p:txBody>
          <a:bodyPr/>
          <a:lstStyle/>
          <a:p>
            <a:fld id="{A1CC1623-6B39-8543-823A-29D9E60F177C}" type="slidenum">
              <a:rPr lang="en-US" smtClean="0"/>
              <a:t>35</a:t>
            </a:fld>
            <a:endParaRPr lang="en-US"/>
          </a:p>
        </p:txBody>
      </p:sp>
    </p:spTree>
    <p:extLst>
      <p:ext uri="{BB962C8B-B14F-4D97-AF65-F5344CB8AC3E}">
        <p14:creationId xmlns:p14="http://schemas.microsoft.com/office/powerpoint/2010/main" val="2974740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CURVE</a:t>
            </a:r>
          </a:p>
          <a:p>
            <a:r>
              <a:rPr lang="en-US" dirty="0" smtClean="0"/>
              <a:t>QDA &gt;  LDA</a:t>
            </a:r>
          </a:p>
          <a:p>
            <a:r>
              <a:rPr lang="en-US" dirty="0" smtClean="0"/>
              <a:t>Logistics &gt; discriminated analysis</a:t>
            </a:r>
          </a:p>
          <a:p>
            <a:endParaRPr lang="en-US" dirty="0"/>
          </a:p>
        </p:txBody>
      </p:sp>
      <p:sp>
        <p:nvSpPr>
          <p:cNvPr id="4" name="Slide Number Placeholder 3"/>
          <p:cNvSpPr>
            <a:spLocks noGrp="1"/>
          </p:cNvSpPr>
          <p:nvPr>
            <p:ph type="sldNum" sz="quarter" idx="10"/>
          </p:nvPr>
        </p:nvSpPr>
        <p:spPr/>
        <p:txBody>
          <a:bodyPr/>
          <a:lstStyle/>
          <a:p>
            <a:fld id="{A1CC1623-6B39-8543-823A-29D9E60F177C}" type="slidenum">
              <a:rPr lang="en-US" smtClean="0"/>
              <a:t>36</a:t>
            </a:fld>
            <a:endParaRPr lang="en-US"/>
          </a:p>
        </p:txBody>
      </p:sp>
    </p:spTree>
    <p:extLst>
      <p:ext uri="{BB962C8B-B14F-4D97-AF65-F5344CB8AC3E}">
        <p14:creationId xmlns:p14="http://schemas.microsoft.com/office/powerpoint/2010/main" val="7993155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Kevin Rader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C616E8F-BF65-1643-9F00-FF84D0665BC6}"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C616E8F-BF65-1643-9F00-FF84D0665BC6}" type="slidenum">
              <a:rPr lang="en-US" smtClean="0"/>
              <a:t>‹#›</a:t>
            </a:fld>
            <a:endParaRPr lang="en-US"/>
          </a:p>
        </p:txBody>
      </p:sp>
      <p:sp>
        <p:nvSpPr>
          <p:cNvPr id="12" name="TextBox 11"/>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10" name="TextBox 9"/>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8" name="TextBox 7"/>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616E8F-BF65-1643-9F00-FF84D0665BC6}" type="slidenum">
              <a:rPr lang="en-US" smtClean="0"/>
              <a:t>‹#›</a:t>
            </a:fld>
            <a:endParaRPr lang="en-US"/>
          </a:p>
        </p:txBody>
      </p:sp>
    </p:spTree>
    <p:extLst>
      <p:ext uri="{BB962C8B-B14F-4D97-AF65-F5344CB8AC3E}">
        <p14:creationId xmlns:p14="http://schemas.microsoft.com/office/powerpoint/2010/main" val="125161674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1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19.tiff"/><Relationship Id="rId4" Type="http://schemas.openxmlformats.org/officeDocument/2006/relationships/image" Target="../media/image18.tiff"/></Relationships>
</file>

<file path=ppt/slides/_rels/slide1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9.tiff"/><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3.tiff"/><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8.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7.tiff"/><Relationship Id="rId5" Type="http://schemas.openxmlformats.org/officeDocument/2006/relationships/image" Target="../media/image36.tiff"/><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14: Discriminant Analysis</a:t>
            </a:r>
          </a:p>
        </p:txBody>
      </p:sp>
    </p:spTree>
    <p:extLst>
      <p:ext uri="{BB962C8B-B14F-4D97-AF65-F5344CB8AC3E}">
        <p14:creationId xmlns:p14="http://schemas.microsoft.com/office/powerpoint/2010/main" val="19320161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LDA for one predictor (cont.)</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So we maximize the following simplified expression:</a:t>
            </a:r>
          </a:p>
          <a:p>
            <a:r>
              <a:rPr lang="en-US" dirty="0"/>
              <a:t>	</a:t>
            </a:r>
          </a:p>
          <a:p>
            <a:endParaRPr lang="en-US" dirty="0"/>
          </a:p>
          <a:p>
            <a:r>
              <a:rPr lang="en-US" dirty="0"/>
              <a:t>How does this simplify if we have just two classes (</a:t>
            </a:r>
            <a:r>
              <a:rPr lang="en-US" i="1" dirty="0"/>
              <a:t>K = 2</a:t>
            </a:r>
            <a:r>
              <a:rPr lang="en-US" dirty="0"/>
              <a:t>) and if we set our prior probabilities to be equal? </a:t>
            </a:r>
          </a:p>
          <a:p>
            <a:r>
              <a:rPr lang="en-US" dirty="0"/>
              <a:t>This is equivalent to choosing a decision boundary for </a:t>
            </a:r>
            <a:r>
              <a:rPr lang="en-US" i="1" dirty="0"/>
              <a:t>x</a:t>
            </a:r>
            <a:r>
              <a:rPr lang="en-US" dirty="0"/>
              <a:t> for which </a:t>
            </a:r>
          </a:p>
          <a:p>
            <a:r>
              <a:rPr lang="en-US" dirty="0"/>
              <a:t>	</a:t>
            </a:r>
          </a:p>
          <a:p>
            <a:endParaRPr lang="en-US" dirty="0"/>
          </a:p>
          <a:p>
            <a:r>
              <a:rPr lang="en-US" dirty="0"/>
              <a:t>Intuitively, why does this expression make sense?  What do we use in practice?</a:t>
            </a:r>
          </a:p>
        </p:txBody>
      </p:sp>
      <p:pic>
        <p:nvPicPr>
          <p:cNvPr id="4" name="Picture 3">
            <a:extLst>
              <a:ext uri="{FF2B5EF4-FFF2-40B4-BE49-F238E27FC236}">
                <a16:creationId xmlns:a16="http://schemas.microsoft.com/office/drawing/2014/main" id="{A4C94DF2-8044-CF4C-B27F-D5DE304BF29E}"/>
              </a:ext>
            </a:extLst>
          </p:cNvPr>
          <p:cNvPicPr>
            <a:picLocks noChangeAspect="1"/>
          </p:cNvPicPr>
          <p:nvPr/>
        </p:nvPicPr>
        <p:blipFill>
          <a:blip r:embed="rId2"/>
          <a:stretch>
            <a:fillRect/>
          </a:stretch>
        </p:blipFill>
        <p:spPr>
          <a:xfrm>
            <a:off x="3905250" y="1603664"/>
            <a:ext cx="4381500" cy="990600"/>
          </a:xfrm>
          <a:prstGeom prst="rect">
            <a:avLst/>
          </a:prstGeom>
        </p:spPr>
      </p:pic>
      <p:pic>
        <p:nvPicPr>
          <p:cNvPr id="5" name="Picture 4">
            <a:extLst>
              <a:ext uri="{FF2B5EF4-FFF2-40B4-BE49-F238E27FC236}">
                <a16:creationId xmlns:a16="http://schemas.microsoft.com/office/drawing/2014/main" id="{A2D93B2B-A9BD-C34A-B392-A57E30826FFF}"/>
              </a:ext>
            </a:extLst>
          </p:cNvPr>
          <p:cNvPicPr>
            <a:picLocks noChangeAspect="1"/>
          </p:cNvPicPr>
          <p:nvPr/>
        </p:nvPicPr>
        <p:blipFill>
          <a:blip r:embed="rId3"/>
          <a:stretch>
            <a:fillRect/>
          </a:stretch>
        </p:blipFill>
        <p:spPr>
          <a:xfrm>
            <a:off x="4013200" y="4175413"/>
            <a:ext cx="4165600" cy="1028700"/>
          </a:xfrm>
          <a:prstGeom prst="rect">
            <a:avLst/>
          </a:prstGeom>
        </p:spPr>
      </p:pic>
    </p:spTree>
    <p:extLst>
      <p:ext uri="{BB962C8B-B14F-4D97-AF65-F5344CB8AC3E}">
        <p14:creationId xmlns:p14="http://schemas.microsoft.com/office/powerpoint/2010/main" val="368552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LDA for one predictor (cont.)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In practice we don’t know the true mean, variance, and prior.  So we estimate them with the classical estimates, and plug-them into the expression:</a:t>
                </a:r>
              </a:p>
              <a:p>
                <a:r>
                  <a:rPr lang="en-US" dirty="0"/>
                  <a:t>	</a:t>
                </a:r>
              </a:p>
              <a:p>
                <a:endParaRPr lang="en-US" dirty="0"/>
              </a:p>
              <a:p>
                <a:r>
                  <a:rPr lang="en-US" dirty="0"/>
                  <a:t>and</a:t>
                </a:r>
              </a:p>
              <a:p>
                <a:endParaRPr lang="en-US" dirty="0"/>
              </a:p>
              <a:p>
                <a:endParaRPr lang="en-US" dirty="0"/>
              </a:p>
              <a:p>
                <a:r>
                  <a:rPr lang="en-US" dirty="0"/>
                  <a:t>where </a:t>
                </a:r>
                <a:r>
                  <a:rPr lang="en-US" i="1" dirty="0"/>
                  <a:t>n</a:t>
                </a:r>
                <a:r>
                  <a:rPr lang="en-US" dirty="0"/>
                  <a:t> is the total sample size and </a:t>
                </a:r>
                <a:r>
                  <a:rPr lang="en-US" i="1" dirty="0" err="1"/>
                  <a:t>n</a:t>
                </a:r>
                <a:r>
                  <a:rPr lang="en-US" i="1" baseline="-25000" dirty="0" err="1"/>
                  <a:t>k</a:t>
                </a:r>
                <a:r>
                  <a:rPr lang="en-US" dirty="0"/>
                  <a:t> is the sample size within class </a:t>
                </a:r>
                <a:r>
                  <a:rPr lang="en-US" i="1" dirty="0"/>
                  <a:t>k</a:t>
                </a:r>
                <a:r>
                  <a:rPr lang="en-US" dirty="0"/>
                  <a:t> (thus, </a:t>
                </a:r>
                <a:r>
                  <a:rPr lang="en-US" i="1" dirty="0"/>
                  <a:t>n </a:t>
                </a:r>
                <a:r>
                  <a:rPr lang="en-US" dirty="0"/>
                  <a:t>= </a:t>
                </a:r>
                <a14:m>
                  <m:oMath xmlns:m="http://schemas.openxmlformats.org/officeDocument/2006/math">
                    <m:nary>
                      <m:naryPr>
                        <m:chr m:val="∑"/>
                        <m:subHide m:val="on"/>
                        <m:supHide m:val="on"/>
                        <m:ctrlPr>
                          <a:rPr lang="en-US" i="1" smtClean="0">
                            <a:latin typeface="Cambria Math" panose="02040503050406030204" pitchFamily="18" charset="0"/>
                          </a:rPr>
                        </m:ctrlPr>
                      </m:naryPr>
                      <m:sub/>
                      <m:sup/>
                      <m:e>
                        <m:r>
                          <m:rPr>
                            <m:nor/>
                          </m:rPr>
                          <a:rPr lang="en-US" i="1" dirty="0"/>
                          <m:t>n</m:t>
                        </m:r>
                        <m:r>
                          <m:rPr>
                            <m:nor/>
                          </m:rPr>
                          <a:rPr lang="en-US" i="1" baseline="-25000" dirty="0"/>
                          <m:t>k</m:t>
                        </m:r>
                      </m:e>
                    </m:nary>
                  </m:oMath>
                </a14:m>
                <a:r>
                  <a:rPr lang="en-US" dirty="0"/>
                  <a:t>).</a:t>
                </a: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1177758"/>
                <a:ext cx="10327008" cy="5375442"/>
              </a:xfrm>
              <a:blipFill>
                <a:blip r:embed="rId2"/>
                <a:stretch>
                  <a:fillRect l="-1229" t="-1179" r="-737" b="-967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B30CA32E-1EE0-1B4F-9E26-A67EBA20E767}"/>
              </a:ext>
            </a:extLst>
          </p:cNvPr>
          <p:cNvPicPr>
            <a:picLocks noChangeAspect="1"/>
          </p:cNvPicPr>
          <p:nvPr/>
        </p:nvPicPr>
        <p:blipFill>
          <a:blip r:embed="rId3"/>
          <a:stretch>
            <a:fillRect/>
          </a:stretch>
        </p:blipFill>
        <p:spPr>
          <a:xfrm>
            <a:off x="3539469" y="3865479"/>
            <a:ext cx="4914900" cy="1231900"/>
          </a:xfrm>
          <a:prstGeom prst="rect">
            <a:avLst/>
          </a:prstGeom>
        </p:spPr>
      </p:pic>
      <p:pic>
        <p:nvPicPr>
          <p:cNvPr id="5" name="Picture 4">
            <a:extLst>
              <a:ext uri="{FF2B5EF4-FFF2-40B4-BE49-F238E27FC236}">
                <a16:creationId xmlns:a16="http://schemas.microsoft.com/office/drawing/2014/main" id="{703ADA5B-222E-F949-B0E2-1FD1996F4663}"/>
              </a:ext>
            </a:extLst>
          </p:cNvPr>
          <p:cNvPicPr>
            <a:picLocks noChangeAspect="1"/>
          </p:cNvPicPr>
          <p:nvPr/>
        </p:nvPicPr>
        <p:blipFill>
          <a:blip r:embed="rId4"/>
          <a:stretch>
            <a:fillRect/>
          </a:stretch>
        </p:blipFill>
        <p:spPr>
          <a:xfrm>
            <a:off x="4749800" y="2409658"/>
            <a:ext cx="2692400" cy="1193800"/>
          </a:xfrm>
          <a:prstGeom prst="rect">
            <a:avLst/>
          </a:prstGeom>
        </p:spPr>
      </p:pic>
    </p:spTree>
    <p:extLst>
      <p:ext uri="{BB962C8B-B14F-4D97-AF65-F5344CB8AC3E}">
        <p14:creationId xmlns:p14="http://schemas.microsoft.com/office/powerpoint/2010/main" val="3500480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LDA for one predictor (cont.)</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This classifier works great if the classes are about equal in proportion, but can easily be extended to unequal class sizes.  </a:t>
            </a:r>
            <a:endParaRPr lang="en-US" sz="1000" dirty="0"/>
          </a:p>
          <a:p>
            <a:r>
              <a:rPr lang="en-US" sz="1000" dirty="0"/>
              <a:t/>
            </a:r>
            <a:br>
              <a:rPr lang="en-US" sz="1000" dirty="0"/>
            </a:br>
            <a:r>
              <a:rPr lang="en-US" dirty="0"/>
              <a:t>Instead of assuming all priors are equal, we instead set the priors to match the 'prevalence' in the data set:</a:t>
            </a:r>
          </a:p>
          <a:p>
            <a:r>
              <a:rPr lang="en-US" dirty="0"/>
              <a:t>	</a:t>
            </a:r>
          </a:p>
          <a:p>
            <a:r>
              <a:rPr lang="en-US" dirty="0"/>
              <a:t>Note: we can use a prior probability from knowledge of the subject as well; for example, if we expect the test set to have a different prevalence than the training set. </a:t>
            </a:r>
          </a:p>
          <a:p>
            <a:endParaRPr lang="en-US" sz="1000" dirty="0"/>
          </a:p>
          <a:p>
            <a:r>
              <a:rPr lang="en-US" dirty="0"/>
              <a:t>How could we do this in the Dem. vs. Rep. data set?</a:t>
            </a:r>
          </a:p>
        </p:txBody>
      </p:sp>
      <p:pic>
        <p:nvPicPr>
          <p:cNvPr id="4" name="Picture 3">
            <a:extLst>
              <a:ext uri="{FF2B5EF4-FFF2-40B4-BE49-F238E27FC236}">
                <a16:creationId xmlns:a16="http://schemas.microsoft.com/office/drawing/2014/main" id="{6E942454-4590-B54B-9F0F-E87B2D98219A}"/>
              </a:ext>
            </a:extLst>
          </p:cNvPr>
          <p:cNvPicPr>
            <a:picLocks noChangeAspect="1"/>
          </p:cNvPicPr>
          <p:nvPr/>
        </p:nvPicPr>
        <p:blipFill>
          <a:blip r:embed="rId2"/>
          <a:stretch>
            <a:fillRect/>
          </a:stretch>
        </p:blipFill>
        <p:spPr>
          <a:xfrm>
            <a:off x="5139669" y="3176154"/>
            <a:ext cx="1714500" cy="533400"/>
          </a:xfrm>
          <a:prstGeom prst="rect">
            <a:avLst/>
          </a:prstGeom>
        </p:spPr>
      </p:pic>
    </p:spTree>
    <p:extLst>
      <p:ext uri="{BB962C8B-B14F-4D97-AF65-F5344CB8AC3E}">
        <p14:creationId xmlns:p14="http://schemas.microsoft.com/office/powerpoint/2010/main" val="633050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LDA for one predictor (cont.)</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Plugging all of these estimates back into the original logged maximization formula we get:</a:t>
            </a:r>
          </a:p>
          <a:p>
            <a:endParaRPr lang="en-US" dirty="0"/>
          </a:p>
          <a:p>
            <a:endParaRPr lang="en-US" dirty="0"/>
          </a:p>
          <a:p>
            <a:endParaRPr lang="en-US" dirty="0"/>
          </a:p>
          <a:p>
            <a:r>
              <a:rPr lang="en-US" dirty="0"/>
              <a:t>Thus this classifier is called the linear discriminant classifier: this discriminant function is a linear function of </a:t>
            </a:r>
            <a:r>
              <a:rPr lang="en-US" i="1" dirty="0"/>
              <a:t>x</a:t>
            </a:r>
            <a:r>
              <a:rPr lang="en-US" dirty="0"/>
              <a:t>.</a:t>
            </a:r>
          </a:p>
        </p:txBody>
      </p:sp>
      <p:pic>
        <p:nvPicPr>
          <p:cNvPr id="5" name="Picture 4">
            <a:extLst>
              <a:ext uri="{FF2B5EF4-FFF2-40B4-BE49-F238E27FC236}">
                <a16:creationId xmlns:a16="http://schemas.microsoft.com/office/drawing/2014/main" id="{8D18C34B-A071-424A-8360-B728308972C4}"/>
              </a:ext>
            </a:extLst>
          </p:cNvPr>
          <p:cNvPicPr>
            <a:picLocks noChangeAspect="1"/>
          </p:cNvPicPr>
          <p:nvPr/>
        </p:nvPicPr>
        <p:blipFill>
          <a:blip r:embed="rId2"/>
          <a:stretch>
            <a:fillRect/>
          </a:stretch>
        </p:blipFill>
        <p:spPr>
          <a:xfrm>
            <a:off x="3780769" y="2366819"/>
            <a:ext cx="4432300" cy="1016000"/>
          </a:xfrm>
          <a:prstGeom prst="rect">
            <a:avLst/>
          </a:prstGeom>
        </p:spPr>
      </p:pic>
    </p:spTree>
    <p:extLst>
      <p:ext uri="{BB962C8B-B14F-4D97-AF65-F5344CB8AC3E}">
        <p14:creationId xmlns:p14="http://schemas.microsoft.com/office/powerpoint/2010/main" val="401420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Illustration of LDA when </a:t>
            </a:r>
            <a:r>
              <a:rPr lang="en-US" i="1" dirty="0"/>
              <a:t>p </a:t>
            </a:r>
            <a:r>
              <a:rPr lang="en-US" dirty="0"/>
              <a:t>= 1</a:t>
            </a:r>
          </a:p>
        </p:txBody>
      </p:sp>
      <p:pic>
        <p:nvPicPr>
          <p:cNvPr id="4" name="Picture 3">
            <a:extLst>
              <a:ext uri="{FF2B5EF4-FFF2-40B4-BE49-F238E27FC236}">
                <a16:creationId xmlns:a16="http://schemas.microsoft.com/office/drawing/2014/main" id="{13239F91-4C1F-1C43-82FC-D7F44B7D76EB}"/>
              </a:ext>
            </a:extLst>
          </p:cNvPr>
          <p:cNvPicPr>
            <a:picLocks noChangeAspect="1"/>
          </p:cNvPicPr>
          <p:nvPr/>
        </p:nvPicPr>
        <p:blipFill>
          <a:blip r:embed="rId3"/>
          <a:stretch>
            <a:fillRect/>
          </a:stretch>
        </p:blipFill>
        <p:spPr>
          <a:xfrm>
            <a:off x="1581150" y="1689100"/>
            <a:ext cx="9029700" cy="3479800"/>
          </a:xfrm>
          <a:prstGeom prst="rect">
            <a:avLst/>
          </a:prstGeom>
        </p:spPr>
      </p:pic>
    </p:spTree>
    <p:extLst>
      <p:ext uri="{BB962C8B-B14F-4D97-AF65-F5344CB8AC3E}">
        <p14:creationId xmlns:p14="http://schemas.microsoft.com/office/powerpoint/2010/main" val="3381495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LDA when </a:t>
            </a:r>
            <a:r>
              <a:rPr lang="en-US" i="1" dirty="0"/>
              <a:t>p</a:t>
            </a:r>
            <a:r>
              <a:rPr lang="en-US" dirty="0"/>
              <a:t> &gt; 1</a:t>
            </a:r>
          </a:p>
        </p:txBody>
      </p:sp>
    </p:spTree>
    <p:extLst>
      <p:ext uri="{BB962C8B-B14F-4D97-AF65-F5344CB8AC3E}">
        <p14:creationId xmlns:p14="http://schemas.microsoft.com/office/powerpoint/2010/main" val="3234583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LDA when </a:t>
            </a:r>
            <a:r>
              <a:rPr lang="en-US" i="1" dirty="0"/>
              <a:t>p</a:t>
            </a:r>
            <a:r>
              <a:rPr lang="en-US" dirty="0"/>
              <a:t> &gt;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LDA generalizes 'nicely' to the case when there is more than one predictor. </a:t>
                </a:r>
              </a:p>
              <a:p>
                <a:endParaRPr lang="en-US" dirty="0"/>
              </a:p>
              <a:p>
                <a:r>
                  <a:rPr lang="en-US" dirty="0"/>
                  <a:t>Instead of assuming the one predictor is Normally distributed, it assumes that the set of predictors for each class is 'multivariate normal distributed' (shorthand: MVN).  What does that mean? </a:t>
                </a:r>
              </a:p>
              <a:p>
                <a:endParaRPr lang="en-US" dirty="0"/>
              </a:p>
              <a:p>
                <a:r>
                  <a:rPr lang="en-US" dirty="0"/>
                  <a:t>This means that the vector of </a:t>
                </a:r>
                <a:r>
                  <a:rPr lang="en-US" i="1" dirty="0"/>
                  <a:t>X</a:t>
                </a:r>
                <a:r>
                  <a:rPr lang="en-US" dirty="0"/>
                  <a:t> for an observation has a multidimensional normal distribution with a mean vector,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and a covariance matrix, </a:t>
                </a:r>
                <a14:m>
                  <m:oMath xmlns:m="http://schemas.openxmlformats.org/officeDocument/2006/math">
                    <m:r>
                      <a:rPr lang="el-GR" b="1" i="0" smtClean="0">
                        <a:latin typeface="Cambria Math" panose="02040503050406030204" pitchFamily="18" charset="0"/>
                        <a:ea typeface="Cambria Math" panose="02040503050406030204" pitchFamily="18" charset="0"/>
                      </a:rPr>
                      <m:t>𝚺</m:t>
                    </m:r>
                  </m:oMath>
                </a14:m>
                <a:r>
                  <a:rPr lang="en-US" dirty="0"/>
                  <a:t>.</a:t>
                </a: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1177758"/>
                <a:ext cx="10327008" cy="5375442"/>
              </a:xfrm>
              <a:blipFill>
                <a:blip r:embed="rId2"/>
                <a:stretch>
                  <a:fillRect l="-1229" t="-1179"/>
                </a:stretch>
              </a:blipFill>
            </p:spPr>
            <p:txBody>
              <a:bodyPr/>
              <a:lstStyle/>
              <a:p>
                <a:r>
                  <a:rPr lang="en-US">
                    <a:noFill/>
                  </a:rPr>
                  <a:t> </a:t>
                </a:r>
              </a:p>
            </p:txBody>
          </p:sp>
        </mc:Fallback>
      </mc:AlternateContent>
    </p:spTree>
    <p:extLst>
      <p:ext uri="{BB962C8B-B14F-4D97-AF65-F5344CB8AC3E}">
        <p14:creationId xmlns:p14="http://schemas.microsoft.com/office/powerpoint/2010/main" val="1082051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Multivariate Normal Distribution</a:t>
            </a:r>
          </a:p>
        </p:txBody>
      </p:sp>
      <p:pic>
        <p:nvPicPr>
          <p:cNvPr id="5" name="Picture 4">
            <a:extLst>
              <a:ext uri="{FF2B5EF4-FFF2-40B4-BE49-F238E27FC236}">
                <a16:creationId xmlns:a16="http://schemas.microsoft.com/office/drawing/2014/main" id="{6CDB30E3-8D93-2E40-8C85-CE2B27448FC0}"/>
              </a:ext>
            </a:extLst>
          </p:cNvPr>
          <p:cNvPicPr>
            <a:picLocks noChangeAspect="1"/>
          </p:cNvPicPr>
          <p:nvPr/>
        </p:nvPicPr>
        <p:blipFill>
          <a:blip r:embed="rId2"/>
          <a:stretch>
            <a:fillRect/>
          </a:stretch>
        </p:blipFill>
        <p:spPr>
          <a:xfrm>
            <a:off x="1115802" y="2286000"/>
            <a:ext cx="9395619" cy="3904673"/>
          </a:xfrm>
          <a:prstGeom prst="rect">
            <a:avLst/>
          </a:prstGeom>
        </p:spPr>
      </p:pic>
      <p:sp>
        <p:nvSpPr>
          <p:cNvPr id="7" name="Content Placeholder 2">
            <a:extLst>
              <a:ext uri="{FF2B5EF4-FFF2-40B4-BE49-F238E27FC236}">
                <a16:creationId xmlns:a16="http://schemas.microsoft.com/office/drawing/2014/main" id="{D2B327A1-933E-3D4F-9BE6-8A7B0FA2E9B0}"/>
              </a:ext>
            </a:extLst>
          </p:cNvPr>
          <p:cNvSpPr>
            <a:spLocks noGrp="1"/>
          </p:cNvSpPr>
          <p:nvPr>
            <p:ph idx="1"/>
          </p:nvPr>
        </p:nvSpPr>
        <p:spPr>
          <a:xfrm>
            <a:off x="833415" y="1177758"/>
            <a:ext cx="9960394" cy="1482315"/>
          </a:xfrm>
        </p:spPr>
        <p:txBody>
          <a:bodyPr/>
          <a:lstStyle/>
          <a:p>
            <a:r>
              <a:rPr lang="en-US" dirty="0"/>
              <a:t>Here is a visualization of the Multivariate Normal distribution with 2 variables:</a:t>
            </a:r>
          </a:p>
        </p:txBody>
      </p:sp>
    </p:spTree>
    <p:extLst>
      <p:ext uri="{BB962C8B-B14F-4D97-AF65-F5344CB8AC3E}">
        <p14:creationId xmlns:p14="http://schemas.microsoft.com/office/powerpoint/2010/main" val="29688656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MVN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The joint PDF of the Multivariate Normal distribution,</a:t>
                </a:r>
              </a:p>
              <a:p>
                <a:r>
                  <a:rPr lang="en-US" dirty="0"/>
                  <a:t>                                , is:</a:t>
                </a:r>
              </a:p>
              <a:p>
                <a:endParaRPr lang="en-US" dirty="0"/>
              </a:p>
              <a:p>
                <a:endParaRPr lang="en-US" dirty="0"/>
              </a:p>
              <a:p>
                <a:endParaRPr lang="en-US" dirty="0"/>
              </a:p>
              <a:p>
                <a:r>
                  <a:rPr lang="en-US" dirty="0"/>
                  <a:t>where      is a </a:t>
                </a:r>
                <a:r>
                  <a:rPr lang="en-US" i="1" dirty="0"/>
                  <a:t>p</a:t>
                </a:r>
                <a:r>
                  <a:rPr lang="en-US" dirty="0"/>
                  <a:t> dimensional vector and |</a:t>
                </a:r>
                <a14:m>
                  <m:oMath xmlns:m="http://schemas.openxmlformats.org/officeDocument/2006/math">
                    <m:r>
                      <m:rPr>
                        <m:sty m:val="p"/>
                      </m:rPr>
                      <a:rPr lang="el-GR" b="0" i="1">
                        <a:latin typeface="Cambria Math" panose="02040503050406030204" pitchFamily="18" charset="0"/>
                        <a:ea typeface="Cambria Math" panose="02040503050406030204" pitchFamily="18" charset="0"/>
                      </a:rPr>
                      <m:t>Σ</m:t>
                    </m:r>
                  </m:oMath>
                </a14:m>
                <a:r>
                  <a:rPr lang="en-US" dirty="0"/>
                  <a:t>| is the determinant of the </a:t>
                </a:r>
                <a:r>
                  <a:rPr lang="en-US" i="1" dirty="0"/>
                  <a:t>p</a:t>
                </a:r>
                <a:r>
                  <a:rPr lang="en-US" dirty="0"/>
                  <a:t> x </a:t>
                </a:r>
                <a:r>
                  <a:rPr lang="en-US" i="1" dirty="0"/>
                  <a:t>p</a:t>
                </a:r>
                <a:r>
                  <a:rPr lang="en-US" dirty="0"/>
                  <a:t> covariance matrix.</a:t>
                </a:r>
              </a:p>
              <a:p>
                <a:endParaRPr lang="en-US" sz="1000" dirty="0"/>
              </a:p>
              <a:p>
                <a:r>
                  <a:rPr lang="en-US" dirty="0"/>
                  <a:t>Let's do a quick dimension analysis sanity check...</a:t>
                </a:r>
              </a:p>
              <a:p>
                <a:endParaRPr lang="en-US" sz="1000" dirty="0"/>
              </a:p>
              <a:p>
                <a:r>
                  <a:rPr lang="en-US" dirty="0"/>
                  <a:t>What do      and </a:t>
                </a:r>
                <a14:m>
                  <m:oMath xmlns:m="http://schemas.openxmlformats.org/officeDocument/2006/math">
                    <m:r>
                      <m:rPr>
                        <m:sty m:val="p"/>
                      </m:rPr>
                      <a:rPr lang="el-GR" i="1">
                        <a:latin typeface="Cambria Math" panose="02040503050406030204" pitchFamily="18" charset="0"/>
                        <a:ea typeface="Cambria Math" panose="02040503050406030204" pitchFamily="18" charset="0"/>
                      </a:rPr>
                      <m:t>Σ</m:t>
                    </m:r>
                  </m:oMath>
                </a14:m>
                <a:r>
                  <a:rPr lang="en-US" dirty="0"/>
                  <a:t> look like?</a:t>
                </a: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1177758"/>
                <a:ext cx="10327008" cy="5375442"/>
              </a:xfrm>
              <a:blipFill>
                <a:blip r:embed="rId2"/>
                <a:stretch>
                  <a:fillRect l="-1229" t="-117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511CBE3-DD6F-C148-9C20-29CECF6A6C62}"/>
              </a:ext>
            </a:extLst>
          </p:cNvPr>
          <p:cNvPicPr>
            <a:picLocks noChangeAspect="1"/>
          </p:cNvPicPr>
          <p:nvPr/>
        </p:nvPicPr>
        <p:blipFill>
          <a:blip r:embed="rId3"/>
          <a:stretch>
            <a:fillRect/>
          </a:stretch>
        </p:blipFill>
        <p:spPr>
          <a:xfrm>
            <a:off x="2209800" y="2153805"/>
            <a:ext cx="7772400" cy="1054100"/>
          </a:xfrm>
          <a:prstGeom prst="rect">
            <a:avLst/>
          </a:prstGeom>
        </p:spPr>
      </p:pic>
      <p:pic>
        <p:nvPicPr>
          <p:cNvPr id="5" name="Picture 4">
            <a:extLst>
              <a:ext uri="{FF2B5EF4-FFF2-40B4-BE49-F238E27FC236}">
                <a16:creationId xmlns:a16="http://schemas.microsoft.com/office/drawing/2014/main" id="{16461A52-932B-7A4C-978F-7AEA10EB9531}"/>
              </a:ext>
            </a:extLst>
          </p:cNvPr>
          <p:cNvPicPr>
            <a:picLocks noChangeAspect="1"/>
          </p:cNvPicPr>
          <p:nvPr/>
        </p:nvPicPr>
        <p:blipFill>
          <a:blip r:embed="rId4"/>
          <a:stretch>
            <a:fillRect/>
          </a:stretch>
        </p:blipFill>
        <p:spPr>
          <a:xfrm>
            <a:off x="833415" y="1683905"/>
            <a:ext cx="2692400" cy="469900"/>
          </a:xfrm>
          <a:prstGeom prst="rect">
            <a:avLst/>
          </a:prstGeom>
        </p:spPr>
      </p:pic>
      <p:pic>
        <p:nvPicPr>
          <p:cNvPr id="7" name="Picture 6">
            <a:extLst>
              <a:ext uri="{FF2B5EF4-FFF2-40B4-BE49-F238E27FC236}">
                <a16:creationId xmlns:a16="http://schemas.microsoft.com/office/drawing/2014/main" id="{D9D2C28F-E4E3-724F-943A-AA92E2ABA4EB}"/>
              </a:ext>
            </a:extLst>
          </p:cNvPr>
          <p:cNvPicPr>
            <a:picLocks noChangeAspect="1"/>
          </p:cNvPicPr>
          <p:nvPr/>
        </p:nvPicPr>
        <p:blipFill>
          <a:blip r:embed="rId5"/>
          <a:stretch>
            <a:fillRect/>
          </a:stretch>
        </p:blipFill>
        <p:spPr>
          <a:xfrm>
            <a:off x="1920240" y="3764852"/>
            <a:ext cx="381000" cy="419100"/>
          </a:xfrm>
          <a:prstGeom prst="rect">
            <a:avLst/>
          </a:prstGeom>
        </p:spPr>
      </p:pic>
      <p:pic>
        <p:nvPicPr>
          <p:cNvPr id="8" name="Picture 7">
            <a:extLst>
              <a:ext uri="{FF2B5EF4-FFF2-40B4-BE49-F238E27FC236}">
                <a16:creationId xmlns:a16="http://schemas.microsoft.com/office/drawing/2014/main" id="{38CCB64C-8365-2F48-BBD3-D31F60394939}"/>
              </a:ext>
            </a:extLst>
          </p:cNvPr>
          <p:cNvPicPr>
            <a:picLocks noChangeAspect="1"/>
          </p:cNvPicPr>
          <p:nvPr/>
        </p:nvPicPr>
        <p:blipFill>
          <a:blip r:embed="rId5"/>
          <a:stretch>
            <a:fillRect/>
          </a:stretch>
        </p:blipFill>
        <p:spPr>
          <a:xfrm>
            <a:off x="2241638" y="5585449"/>
            <a:ext cx="381000" cy="419100"/>
          </a:xfrm>
          <a:prstGeom prst="rect">
            <a:avLst/>
          </a:prstGeom>
        </p:spPr>
      </p:pic>
    </p:spTree>
    <p:extLst>
      <p:ext uri="{BB962C8B-B14F-4D97-AF65-F5344CB8AC3E}">
        <p14:creationId xmlns:p14="http://schemas.microsoft.com/office/powerpoint/2010/main" val="106613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LDA when </a:t>
            </a:r>
            <a:r>
              <a:rPr lang="en-US" i="1" dirty="0"/>
              <a:t>p</a:t>
            </a:r>
            <a:r>
              <a:rPr lang="en-US" dirty="0"/>
              <a:t> &gt;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sz="2400" dirty="0"/>
                  <a:t>Discriminant analysis in the multiple predictor case assumes the set of predictors for each class is then multivariate Normal:</a:t>
                </a:r>
              </a:p>
              <a:p>
                <a:endParaRPr lang="en-US" sz="2400" dirty="0"/>
              </a:p>
              <a:p>
                <a:r>
                  <a:rPr lang="en-US" sz="2400" dirty="0"/>
                  <a:t>Just like with LDA for one predictor, we make an extra assumption that the covariances are equal in each group, </a:t>
                </a:r>
                <a14:m>
                  <m:oMath xmlns:m="http://schemas.openxmlformats.org/officeDocument/2006/math">
                    <m:sSub>
                      <m:sSubPr>
                        <m:ctrlPr>
                          <a:rPr lang="en-US" sz="2400" i="1" smtClean="0">
                            <a:latin typeface="Cambria Math" panose="02040503050406030204" pitchFamily="18" charset="0"/>
                          </a:rPr>
                        </m:ctrlPr>
                      </m:sSubPr>
                      <m:e>
                        <m:r>
                          <m:rPr>
                            <m:sty m:val="p"/>
                          </m:rPr>
                          <a:rPr lang="el-GR" sz="2400" i="1" smtClean="0">
                            <a:latin typeface="Cambria Math" panose="02040503050406030204" pitchFamily="18" charset="0"/>
                            <a:ea typeface="Cambria Math" panose="02040503050406030204" pitchFamily="18" charset="0"/>
                          </a:rPr>
                          <m:t>Σ</m:t>
                        </m:r>
                      </m:e>
                      <m:sub>
                        <m:r>
                          <a:rPr lang="en-US" sz="2400" b="0" i="1" smtClean="0">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Σ</m:t>
                        </m:r>
                      </m:e>
                      <m:sub>
                        <m:r>
                          <a:rPr lang="en-US" sz="2400" b="0" i="1" smtClean="0">
                            <a:latin typeface="Cambria Math" panose="02040503050406030204" pitchFamily="18" charset="0"/>
                          </a:rPr>
                          <m:t>2</m:t>
                        </m:r>
                      </m:sub>
                    </m:sSub>
                    <m:r>
                      <a:rPr lang="en-US" sz="2400" i="1">
                        <a:latin typeface="Cambria Math" panose="02040503050406030204" pitchFamily="18" charset="0"/>
                      </a:rPr>
                      <m:t>=</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Σ</m:t>
                        </m:r>
                      </m:e>
                      <m:sub>
                        <m:r>
                          <a:rPr lang="en-US" sz="2400" i="1">
                            <a:latin typeface="Cambria Math" panose="02040503050406030204" pitchFamily="18" charset="0"/>
                          </a:rPr>
                          <m:t>𝐾</m:t>
                        </m:r>
                      </m:sub>
                    </m:sSub>
                  </m:oMath>
                </a14:m>
                <a:r>
                  <a:rPr lang="en-US" sz="2400" dirty="0"/>
                  <a:t>. in order to simplify our lives.</a:t>
                </a:r>
              </a:p>
              <a:p>
                <a:endParaRPr lang="en-US" sz="2400" dirty="0"/>
              </a:p>
              <a:p>
                <a:r>
                  <a:rPr lang="en-US" sz="2400" dirty="0"/>
                  <a:t>Now plugging this assumed likelihood into the Bayes' formula (to get the posterior) results in:</a:t>
                </a: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1177758"/>
                <a:ext cx="10327008" cy="5375442"/>
              </a:xfrm>
              <a:blipFill>
                <a:blip r:embed="rId2"/>
                <a:stretch>
                  <a:fillRect l="-860" t="-94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BB4F4976-ADC3-6047-A11D-AB8FCCDD63DE}"/>
              </a:ext>
            </a:extLst>
          </p:cNvPr>
          <p:cNvPicPr>
            <a:picLocks noChangeAspect="1"/>
          </p:cNvPicPr>
          <p:nvPr/>
        </p:nvPicPr>
        <p:blipFill>
          <a:blip r:embed="rId3"/>
          <a:stretch>
            <a:fillRect/>
          </a:stretch>
        </p:blipFill>
        <p:spPr>
          <a:xfrm>
            <a:off x="6236687" y="1573069"/>
            <a:ext cx="2692400" cy="469900"/>
          </a:xfrm>
          <a:prstGeom prst="rect">
            <a:avLst/>
          </a:prstGeom>
        </p:spPr>
      </p:pic>
      <p:pic>
        <p:nvPicPr>
          <p:cNvPr id="5" name="Picture 4">
            <a:extLst>
              <a:ext uri="{FF2B5EF4-FFF2-40B4-BE49-F238E27FC236}">
                <a16:creationId xmlns:a16="http://schemas.microsoft.com/office/drawing/2014/main" id="{1BB8A125-4C1F-AA46-B93C-FE39197CF544}"/>
              </a:ext>
            </a:extLst>
          </p:cNvPr>
          <p:cNvPicPr>
            <a:picLocks noChangeAspect="1"/>
          </p:cNvPicPr>
          <p:nvPr/>
        </p:nvPicPr>
        <p:blipFill>
          <a:blip r:embed="rId4"/>
          <a:stretch>
            <a:fillRect/>
          </a:stretch>
        </p:blipFill>
        <p:spPr>
          <a:xfrm>
            <a:off x="965200" y="4826578"/>
            <a:ext cx="10261600" cy="1333500"/>
          </a:xfrm>
          <a:prstGeom prst="rect">
            <a:avLst/>
          </a:prstGeom>
        </p:spPr>
      </p:pic>
    </p:spTree>
    <p:extLst>
      <p:ext uri="{BB962C8B-B14F-4D97-AF65-F5344CB8AC3E}">
        <p14:creationId xmlns:p14="http://schemas.microsoft.com/office/powerpoint/2010/main" val="3894382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a:t>
            </a:r>
          </a:p>
        </p:txBody>
      </p:sp>
      <p:sp>
        <p:nvSpPr>
          <p:cNvPr id="3" name="Content Placeholder 2"/>
          <p:cNvSpPr>
            <a:spLocks noGrp="1"/>
          </p:cNvSpPr>
          <p:nvPr>
            <p:ph idx="1"/>
          </p:nvPr>
        </p:nvSpPr>
        <p:spPr>
          <a:xfrm>
            <a:off x="833415" y="1784195"/>
            <a:ext cx="10327008" cy="4076278"/>
          </a:xfrm>
        </p:spPr>
        <p:txBody>
          <a:bodyPr/>
          <a:lstStyle/>
          <a:p>
            <a:pPr marL="457200" indent="-457200">
              <a:buFont typeface="Arial" panose="020B0604020202020204" pitchFamily="34" charset="0"/>
              <a:buChar char="•"/>
            </a:pPr>
            <a:r>
              <a:rPr lang="en-US" dirty="0"/>
              <a:t>Discriminant Analysis </a:t>
            </a:r>
          </a:p>
          <a:p>
            <a:pPr marL="1200120" lvl="1" indent="-457200">
              <a:buFont typeface="Arial" panose="020B0604020202020204" pitchFamily="34" charset="0"/>
              <a:buChar char="•"/>
            </a:pPr>
            <a:r>
              <a:rPr lang="en-US" sz="2800" dirty="0"/>
              <a:t>LDA for one predictor </a:t>
            </a:r>
          </a:p>
          <a:p>
            <a:pPr marL="1200120" lvl="1" indent="-457200">
              <a:buFont typeface="Arial" panose="020B0604020202020204" pitchFamily="34" charset="0"/>
              <a:buChar char="•"/>
            </a:pPr>
            <a:r>
              <a:rPr lang="en-US" sz="2800" dirty="0"/>
              <a:t>LDA for p &gt; 1</a:t>
            </a:r>
          </a:p>
          <a:p>
            <a:pPr marL="1200120" lvl="1" indent="-457200">
              <a:buFont typeface="Arial" panose="020B0604020202020204" pitchFamily="34" charset="0"/>
              <a:buChar char="•"/>
            </a:pPr>
            <a:r>
              <a:rPr lang="en-US" sz="2800" dirty="0"/>
              <a:t>QDA </a:t>
            </a:r>
          </a:p>
          <a:p>
            <a:pPr marL="457200" indent="-457200">
              <a:buFont typeface="Arial" panose="020B0604020202020204" pitchFamily="34" charset="0"/>
              <a:buChar char="•"/>
            </a:pPr>
            <a:r>
              <a:rPr lang="en-US" dirty="0"/>
              <a:t>Comparison of Classification Methods (so far) </a:t>
            </a:r>
          </a:p>
          <a:p>
            <a:pPr marL="457200" indent="-457200">
              <a:buFont typeface="Arial" panose="020B0604020202020204" pitchFamily="34" charset="0"/>
              <a:buChar char="•"/>
            </a:pPr>
            <a:endParaRPr lang="en-US" dirty="0"/>
          </a:p>
          <a:p>
            <a:pPr>
              <a:spcAft>
                <a:spcPts val="1200"/>
              </a:spcAft>
            </a:pPr>
            <a:endParaRPr lang="en-US" dirty="0"/>
          </a:p>
          <a:p>
            <a:pPr>
              <a:spcAft>
                <a:spcPts val="1200"/>
              </a:spcAft>
            </a:pPr>
            <a:endParaRPr lang="en-US" dirty="0"/>
          </a:p>
        </p:txBody>
      </p:sp>
    </p:spTree>
    <p:extLst>
      <p:ext uri="{BB962C8B-B14F-4D97-AF65-F5344CB8AC3E}">
        <p14:creationId xmlns:p14="http://schemas.microsoft.com/office/powerpoint/2010/main" val="24049277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LDA when </a:t>
            </a:r>
            <a:r>
              <a:rPr lang="en-US" i="1" dirty="0"/>
              <a:t>p</a:t>
            </a:r>
            <a:r>
              <a:rPr lang="en-US" dirty="0"/>
              <a:t> &gt; 1 (cont.)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sz="2400" dirty="0"/>
                  <a:t>Then doing the same steps as before (taking log and maximizing), we see that the classification will for an observation based on its predictors,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𝑥</m:t>
                        </m:r>
                      </m:e>
                    </m:acc>
                  </m:oMath>
                </a14:m>
                <a:r>
                  <a:rPr lang="en-US" sz="2400" dirty="0"/>
                  <a:t>, will be the one that maximizes (maximum of </a:t>
                </a:r>
                <a:r>
                  <a:rPr lang="en-US" sz="2400" i="1" dirty="0"/>
                  <a:t>K</a:t>
                </a:r>
                <a:r>
                  <a:rPr lang="en-US" sz="2400" dirty="0"/>
                  <a:t> of these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𝛿</m:t>
                        </m:r>
                      </m:e>
                      <m:sub>
                        <m:r>
                          <a:rPr lang="en-US" sz="2400" b="0" i="1" smtClean="0">
                            <a:latin typeface="Cambria Math" panose="02040503050406030204" pitchFamily="18" charset="0"/>
                          </a:rPr>
                          <m:t>𝑘</m:t>
                        </m:r>
                      </m:sub>
                    </m:sSub>
                    <m:r>
                      <a:rPr lang="en-US" sz="2400" b="0" i="0" smtClean="0">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r>
                      <a:rPr lang="en-US" sz="2400" b="0" i="1" smtClean="0">
                        <a:latin typeface="Cambria Math" panose="02040503050406030204" pitchFamily="18" charset="0"/>
                      </a:rPr>
                      <m:t>)</m:t>
                    </m:r>
                  </m:oMath>
                </a14:m>
                <a:r>
                  <a:rPr lang="en-US" sz="2400" dirty="0"/>
                  <a:t>):</a:t>
                </a:r>
              </a:p>
              <a:p>
                <a:endParaRPr lang="en-US" sz="2400" dirty="0"/>
              </a:p>
              <a:p>
                <a:endParaRPr lang="en-US" sz="2400" dirty="0"/>
              </a:p>
              <a:p>
                <a:r>
                  <a:rPr lang="en-US" sz="2400" dirty="0"/>
                  <a:t>Note: this is just the vector-matrix version of the formula we saw earlier in lecture:</a:t>
                </a:r>
              </a:p>
              <a:p>
                <a:endParaRPr lang="en-US" sz="2400" dirty="0"/>
              </a:p>
              <a:p>
                <a:endParaRPr lang="en-US" sz="1000" dirty="0"/>
              </a:p>
              <a:p>
                <a:r>
                  <a:rPr lang="en-US" sz="2400" dirty="0"/>
                  <a:t>What do we have to estimate now with the vector-matrix version?  How many parameters are there? </a:t>
                </a:r>
                <a:endParaRPr lang="en-US" sz="1000" dirty="0"/>
              </a:p>
              <a:p>
                <a:r>
                  <a:rPr lang="en-US" sz="2400" dirty="0"/>
                  <a:t>There are </a:t>
                </a:r>
                <a:r>
                  <a:rPr lang="en-US" sz="2400" i="1" dirty="0" err="1"/>
                  <a:t>pK</a:t>
                </a:r>
                <a:r>
                  <a:rPr lang="en-US" sz="2400" dirty="0"/>
                  <a:t> means, </a:t>
                </a:r>
                <a:r>
                  <a:rPr lang="en-US" sz="2400" i="1" dirty="0" err="1"/>
                  <a:t>pK</a:t>
                </a:r>
                <a:r>
                  <a:rPr lang="en-US" sz="2400" dirty="0"/>
                  <a:t> variances, </a:t>
                </a:r>
                <a:r>
                  <a:rPr lang="en-US" sz="2400" i="1" dirty="0"/>
                  <a:t>K</a:t>
                </a:r>
                <a:r>
                  <a:rPr lang="en-US" sz="2400" dirty="0"/>
                  <a:t> prior proportions, and </a:t>
                </a:r>
                <a14:m>
                  <m:oMath xmlns:m="http://schemas.openxmlformats.org/officeDocument/2006/math">
                    <m:d>
                      <m:dPr>
                        <m:ctrlPr>
                          <a:rPr lang="en-US" sz="2400" i="1" smtClean="0">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b="0" i="1" smtClean="0">
                                  <a:latin typeface="Cambria Math" panose="02040503050406030204" pitchFamily="18" charset="0"/>
                                </a:rPr>
                                <m:t>𝑝</m:t>
                              </m:r>
                            </m:e>
                          </m:mr>
                          <m:mr>
                            <m:e>
                              <m:r>
                                <a:rPr lang="en-US" sz="2400" b="0" i="1" smtClean="0">
                                  <a:latin typeface="Cambria Math" panose="02040503050406030204" pitchFamily="18" charset="0"/>
                                </a:rPr>
                                <m:t>2</m:t>
                              </m:r>
                            </m:e>
                          </m:mr>
                        </m:m>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oMath>
                </a14:m>
                <a:r>
                  <a:rPr lang="en-US" sz="2400" dirty="0"/>
                  <a:t> covariances to estimate.</a:t>
                </a: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1177758"/>
                <a:ext cx="10327008" cy="5375442"/>
              </a:xfrm>
              <a:blipFill>
                <a:blip r:embed="rId2"/>
                <a:stretch>
                  <a:fillRect l="-860" t="-943" r="-369" b="-165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38B01D7-F150-A543-8259-C616129EA936}"/>
              </a:ext>
            </a:extLst>
          </p:cNvPr>
          <p:cNvPicPr>
            <a:picLocks noChangeAspect="1"/>
          </p:cNvPicPr>
          <p:nvPr/>
        </p:nvPicPr>
        <p:blipFill>
          <a:blip r:embed="rId3"/>
          <a:stretch>
            <a:fillRect/>
          </a:stretch>
        </p:blipFill>
        <p:spPr>
          <a:xfrm>
            <a:off x="3825219" y="3641450"/>
            <a:ext cx="4343400" cy="965200"/>
          </a:xfrm>
          <a:prstGeom prst="rect">
            <a:avLst/>
          </a:prstGeom>
        </p:spPr>
      </p:pic>
      <p:pic>
        <p:nvPicPr>
          <p:cNvPr id="5" name="Picture 4">
            <a:extLst>
              <a:ext uri="{FF2B5EF4-FFF2-40B4-BE49-F238E27FC236}">
                <a16:creationId xmlns:a16="http://schemas.microsoft.com/office/drawing/2014/main" id="{B11CF7C1-88B0-8C41-9B5E-B00C519D4F41}"/>
              </a:ext>
            </a:extLst>
          </p:cNvPr>
          <p:cNvPicPr>
            <a:picLocks noChangeAspect="1"/>
          </p:cNvPicPr>
          <p:nvPr/>
        </p:nvPicPr>
        <p:blipFill>
          <a:blip r:embed="rId4"/>
          <a:stretch>
            <a:fillRect/>
          </a:stretch>
        </p:blipFill>
        <p:spPr>
          <a:xfrm>
            <a:off x="3035300" y="2454054"/>
            <a:ext cx="6121400" cy="876300"/>
          </a:xfrm>
          <a:prstGeom prst="rect">
            <a:avLst/>
          </a:prstGeom>
        </p:spPr>
      </p:pic>
    </p:spTree>
    <p:extLst>
      <p:ext uri="{BB962C8B-B14F-4D97-AF65-F5344CB8AC3E}">
        <p14:creationId xmlns:p14="http://schemas.microsoft.com/office/powerpoint/2010/main" val="3687824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LDA when </a:t>
            </a:r>
            <a:r>
              <a:rPr lang="en-US" i="1" dirty="0"/>
              <a:t>K</a:t>
            </a:r>
            <a:r>
              <a:rPr lang="en-US" dirty="0"/>
              <a:t> &gt; 2</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sz="2400" dirty="0"/>
              <a:t>The linear discriminant nature of LDA still holds not only when </a:t>
            </a:r>
            <a:r>
              <a:rPr lang="en-US" sz="2400" i="1" dirty="0"/>
              <a:t>p</a:t>
            </a:r>
            <a:r>
              <a:rPr lang="en-US" sz="2400" dirty="0"/>
              <a:t> &gt; 1, but also when </a:t>
            </a:r>
            <a:r>
              <a:rPr lang="en-US" sz="2400" i="1" dirty="0"/>
              <a:t>K</a:t>
            </a:r>
            <a:r>
              <a:rPr lang="en-US" sz="2400" dirty="0"/>
              <a:t> &gt; 2 for that matter as well. A picture can be very illustrative:</a:t>
            </a:r>
          </a:p>
        </p:txBody>
      </p:sp>
      <p:pic>
        <p:nvPicPr>
          <p:cNvPr id="2049" name="Picture 1" descr="page28image1826464">
            <a:extLst>
              <a:ext uri="{FF2B5EF4-FFF2-40B4-BE49-F238E27FC236}">
                <a16:creationId xmlns:a16="http://schemas.microsoft.com/office/drawing/2014/main" id="{FF5ED53C-BB6E-4742-BECD-9EE2A089A8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598" y="2369127"/>
            <a:ext cx="7735953" cy="3643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90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Quadratic Discriminant Analysis (QDA)</a:t>
            </a:r>
          </a:p>
        </p:txBody>
      </p:sp>
    </p:spTree>
    <p:extLst>
      <p:ext uri="{BB962C8B-B14F-4D97-AF65-F5344CB8AC3E}">
        <p14:creationId xmlns:p14="http://schemas.microsoft.com/office/powerpoint/2010/main" val="398432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Quadratic Discriminant Analysis (QDA)</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A generalization to linear discriminant analysis is quadratic discriminant analysis (QDA).</a:t>
            </a:r>
          </a:p>
          <a:p>
            <a:endParaRPr lang="en-US" dirty="0"/>
          </a:p>
          <a:p>
            <a:r>
              <a:rPr lang="en-US" dirty="0"/>
              <a:t>Why do you suppose the choice in name?</a:t>
            </a:r>
          </a:p>
          <a:p>
            <a:endParaRPr lang="en-US" dirty="0"/>
          </a:p>
          <a:p>
            <a:r>
              <a:rPr lang="en-US" dirty="0"/>
              <a:t>The implementation is just a slight variation on LDA.  Instead of assuming the covariances of the MVN distributions within classes are equal, we instead allow them to be different.</a:t>
            </a:r>
          </a:p>
          <a:p>
            <a:endParaRPr lang="en-US" dirty="0"/>
          </a:p>
          <a:p>
            <a:r>
              <a:rPr lang="en-US" dirty="0"/>
              <a:t>This relaxation of an assumption completely changes the picture...</a:t>
            </a:r>
          </a:p>
        </p:txBody>
      </p:sp>
    </p:spTree>
    <p:extLst>
      <p:ext uri="{BB962C8B-B14F-4D97-AF65-F5344CB8AC3E}">
        <p14:creationId xmlns:p14="http://schemas.microsoft.com/office/powerpoint/2010/main" val="2922545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a:xfrm>
            <a:off x="1402237" y="2100750"/>
            <a:ext cx="30209965" cy="1725172"/>
          </a:xfrm>
        </p:spPr>
        <p:txBody>
          <a:bodyPr/>
          <a:lstStyle/>
          <a:p>
            <a:r>
              <a:rPr lang="en-US" dirty="0"/>
              <a:t>QDA in a picture</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A picture can be very illustrative:</a:t>
            </a:r>
          </a:p>
        </p:txBody>
      </p:sp>
      <p:pic>
        <p:nvPicPr>
          <p:cNvPr id="3073" name="Picture 1" descr="page32image1780992">
            <a:extLst>
              <a:ext uri="{FF2B5EF4-FFF2-40B4-BE49-F238E27FC236}">
                <a16:creationId xmlns:a16="http://schemas.microsoft.com/office/drawing/2014/main" id="{B2D854CE-CF49-294D-AA38-6DF0E9BDE7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283" y="1911928"/>
            <a:ext cx="9213272" cy="4372966"/>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56F2AA46-27E0-544D-96E2-88B400ED18B6}"/>
              </a:ext>
            </a:extLst>
          </p:cNvPr>
          <p:cNvSpPr txBox="1">
            <a:spLocks/>
          </p:cNvSpPr>
          <p:nvPr/>
        </p:nvSpPr>
        <p:spPr>
          <a:xfrm>
            <a:off x="349292" y="216531"/>
            <a:ext cx="11493416" cy="767276"/>
          </a:xfrm>
          <a:prstGeom prst="rect">
            <a:avLst/>
          </a:prstGeom>
          <a:ln>
            <a:noFill/>
          </a:ln>
        </p:spPr>
        <p:txBody>
          <a:bodyPr/>
          <a:lstStyle>
            <a:lvl1pPr algn="l" defTabSz="457182" rtl="0" eaLnBrk="1" latinLnBrk="0" hangingPunct="1">
              <a:spcBef>
                <a:spcPct val="0"/>
              </a:spcBef>
              <a:buNone/>
              <a:defRPr sz="3200" kern="1200" baseline="0">
                <a:solidFill>
                  <a:srgbClr val="464646"/>
                </a:solidFill>
                <a:latin typeface="Karla"/>
                <a:ea typeface="+mj-ea"/>
                <a:cs typeface="Karla"/>
              </a:defRPr>
            </a:lvl1pPr>
          </a:lstStyle>
          <a:p>
            <a:r>
              <a:rPr lang="en-US" dirty="0"/>
              <a:t>QDA in a picture </a:t>
            </a:r>
            <a:endParaRPr lang="en-US" dirty="0">
              <a:effectLst/>
            </a:endParaRPr>
          </a:p>
        </p:txBody>
      </p:sp>
    </p:spTree>
    <p:extLst>
      <p:ext uri="{BB962C8B-B14F-4D97-AF65-F5344CB8AC3E}">
        <p14:creationId xmlns:p14="http://schemas.microsoft.com/office/powerpoint/2010/main" val="37937690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QDA (cont.)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1041233" y="983807"/>
                <a:ext cx="10327008" cy="5375442"/>
              </a:xfrm>
            </p:spPr>
            <p:txBody>
              <a:bodyPr/>
              <a:lstStyle/>
              <a:p>
                <a:r>
                  <a:rPr lang="en-US" dirty="0"/>
                  <a:t>When performing QDA, performing classification for an observation based on its predictors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 </m:t>
                    </m:r>
                  </m:oMath>
                </a14:m>
                <a:r>
                  <a:rPr lang="en-US" dirty="0"/>
                  <a:t>is equivalent to maximizing the following over the </a:t>
                </a:r>
                <a:r>
                  <a:rPr lang="en-US" i="1" dirty="0"/>
                  <a:t>K</a:t>
                </a:r>
                <a:r>
                  <a:rPr lang="en-US" dirty="0"/>
                  <a:t> classes:</a:t>
                </a:r>
              </a:p>
              <a:p>
                <a:endParaRPr lang="en-US" dirty="0"/>
              </a:p>
              <a:p>
                <a:endParaRPr lang="en-US" dirty="0"/>
              </a:p>
              <a:p>
                <a:r>
                  <a:rPr lang="en-US" dirty="0"/>
                  <a:t>Notice the `quadratic form' of this expression.  Hence the name QDA.</a:t>
                </a:r>
              </a:p>
              <a:p>
                <a:endParaRPr lang="en-US" sz="1000" dirty="0"/>
              </a:p>
              <a:p>
                <a:r>
                  <a:rPr lang="en-US" dirty="0"/>
                  <a:t>Now how many parameters are there to be estimated? </a:t>
                </a:r>
              </a:p>
              <a:p>
                <a:endParaRPr lang="en-US" sz="1000" dirty="0"/>
              </a:p>
              <a:p>
                <a:r>
                  <a:rPr lang="en-US" dirty="0"/>
                  <a:t>There are </a:t>
                </a:r>
                <a:r>
                  <a:rPr lang="en-US" i="1" dirty="0" err="1"/>
                  <a:t>pK</a:t>
                </a:r>
                <a:r>
                  <a:rPr lang="en-US" dirty="0"/>
                  <a:t> means, </a:t>
                </a:r>
                <a:r>
                  <a:rPr lang="en-US" i="1" dirty="0" err="1"/>
                  <a:t>pK</a:t>
                </a:r>
                <a:r>
                  <a:rPr lang="en-US" dirty="0"/>
                  <a:t> variances, </a:t>
                </a:r>
                <a:r>
                  <a:rPr lang="en-US" i="1" dirty="0"/>
                  <a:t>K</a:t>
                </a:r>
                <a:r>
                  <a:rPr lang="en-US" dirty="0"/>
                  <a:t> prior proportions, and </a:t>
                </a:r>
                <a14:m>
                  <m:oMath xmlns:m="http://schemas.openxmlformats.org/officeDocument/2006/math">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𝑝</m:t>
                              </m:r>
                            </m:e>
                          </m:mr>
                          <m:mr>
                            <m:e>
                              <m:r>
                                <a:rPr lang="en-US" i="1">
                                  <a:latin typeface="Cambria Math" panose="02040503050406030204" pitchFamily="18" charset="0"/>
                                </a:rPr>
                                <m:t>2</m:t>
                              </m:r>
                            </m:e>
                          </m:mr>
                        </m:m>
                      </m:e>
                    </m:d>
                    <m:r>
                      <a:rPr lang="en-US" b="0" i="1" smtClean="0">
                        <a:latin typeface="Cambria Math" panose="02040503050406030204" pitchFamily="18" charset="0"/>
                      </a:rPr>
                      <m:t>𝐾</m:t>
                    </m:r>
                    <m:r>
                      <a:rPr lang="en-US" i="1">
                        <a:latin typeface="Cambria Math" panose="02040503050406030204" pitchFamily="18" charset="0"/>
                      </a:rPr>
                      <m:t>=</m:t>
                    </m:r>
                    <m:d>
                      <m:dPr>
                        <m:ctrlPr>
                          <a:rPr lang="en-US"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−1)</m:t>
                            </m:r>
                          </m:num>
                          <m:den>
                            <m:r>
                              <a:rPr lang="en-US" i="1">
                                <a:latin typeface="Cambria Math" panose="02040503050406030204" pitchFamily="18" charset="0"/>
                              </a:rPr>
                              <m:t>2</m:t>
                            </m:r>
                          </m:den>
                        </m:f>
                      </m:e>
                    </m:d>
                    <m:r>
                      <a:rPr lang="en-US" b="0" i="1" smtClean="0">
                        <a:latin typeface="Cambria Math" panose="02040503050406030204" pitchFamily="18" charset="0"/>
                      </a:rPr>
                      <m:t>𝐾</m:t>
                    </m:r>
                  </m:oMath>
                </a14:m>
                <a:r>
                  <a:rPr lang="en-US" dirty="0"/>
                  <a:t> covariances to estimate.  This could slow us down very much if </a:t>
                </a:r>
                <a:r>
                  <a:rPr lang="en-US" i="1" dirty="0"/>
                  <a:t>K</a:t>
                </a:r>
                <a:r>
                  <a:rPr lang="en-US" dirty="0"/>
                  <a:t> is large...</a:t>
                </a:r>
              </a:p>
              <a:p>
                <a:endParaRPr lang="en-US" dirty="0"/>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1041233" y="983807"/>
                <a:ext cx="10327008" cy="5375442"/>
              </a:xfrm>
              <a:blipFill>
                <a:blip r:embed="rId2"/>
                <a:stretch>
                  <a:fillRect l="-1106" t="-941" b="-776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304EA8F-AF3F-3641-8874-FA87140CE44A}"/>
              </a:ext>
            </a:extLst>
          </p:cNvPr>
          <p:cNvPicPr>
            <a:picLocks noChangeAspect="1"/>
          </p:cNvPicPr>
          <p:nvPr/>
        </p:nvPicPr>
        <p:blipFill>
          <a:blip r:embed="rId3"/>
          <a:stretch>
            <a:fillRect/>
          </a:stretch>
        </p:blipFill>
        <p:spPr>
          <a:xfrm>
            <a:off x="1238250" y="2280878"/>
            <a:ext cx="9715500" cy="927100"/>
          </a:xfrm>
          <a:prstGeom prst="rect">
            <a:avLst/>
          </a:prstGeom>
        </p:spPr>
      </p:pic>
    </p:spTree>
    <p:extLst>
      <p:ext uri="{BB962C8B-B14F-4D97-AF65-F5344CB8AC3E}">
        <p14:creationId xmlns:p14="http://schemas.microsoft.com/office/powerpoint/2010/main" val="2209544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Discriminant Analysis in Python</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LDA is already implemented in Python via the </a:t>
            </a:r>
            <a:r>
              <a:rPr lang="en-US" dirty="0" err="1">
                <a:latin typeface="Courier New" panose="02070309020205020404" pitchFamily="49" charset="0"/>
                <a:cs typeface="Courier New" panose="02070309020205020404" pitchFamily="49" charset="0"/>
              </a:rPr>
              <a:t>sklearn.discriminant_analysis</a:t>
            </a:r>
            <a:r>
              <a:rPr lang="en-US" dirty="0"/>
              <a:t> package through the </a:t>
            </a:r>
            <a:r>
              <a:rPr lang="en-US" dirty="0" err="1">
                <a:latin typeface="Courier New" panose="02070309020205020404" pitchFamily="49" charset="0"/>
                <a:cs typeface="Courier New" panose="02070309020205020404" pitchFamily="49" charset="0"/>
              </a:rPr>
              <a:t>LinearDiscriminantAnalysis</a:t>
            </a:r>
            <a:r>
              <a:rPr lang="en-US" dirty="0"/>
              <a:t> function.  </a:t>
            </a:r>
          </a:p>
          <a:p>
            <a:endParaRPr lang="en-US" dirty="0"/>
          </a:p>
          <a:p>
            <a:r>
              <a:rPr lang="en-US" dirty="0"/>
              <a:t>QDA is in the same package and is the </a:t>
            </a:r>
            <a:r>
              <a:rPr lang="en-US" dirty="0" err="1">
                <a:latin typeface="Courier New" panose="02070309020205020404" pitchFamily="49" charset="0"/>
                <a:cs typeface="Courier New" panose="02070309020205020404" pitchFamily="49" charset="0"/>
              </a:rPr>
              <a:t>QuadraticDiscriminantAnalysis</a:t>
            </a:r>
            <a:r>
              <a:rPr lang="en-US" dirty="0"/>
              <a:t> function.</a:t>
            </a:r>
          </a:p>
          <a:p>
            <a:endParaRPr lang="en-US" dirty="0"/>
          </a:p>
          <a:p>
            <a:r>
              <a:rPr lang="en-US" dirty="0"/>
              <a:t>It's very easy to use.  Let's see how this works</a:t>
            </a:r>
          </a:p>
        </p:txBody>
      </p:sp>
    </p:spTree>
    <p:extLst>
      <p:ext uri="{BB962C8B-B14F-4D97-AF65-F5344CB8AC3E}">
        <p14:creationId xmlns:p14="http://schemas.microsoft.com/office/powerpoint/2010/main" val="1699049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Discriminant Analysis in Python (cont.)</a:t>
            </a:r>
          </a:p>
        </p:txBody>
      </p:sp>
      <p:pic>
        <p:nvPicPr>
          <p:cNvPr id="4097" name="Picture 1" descr="page36image1780544">
            <a:extLst>
              <a:ext uri="{FF2B5EF4-FFF2-40B4-BE49-F238E27FC236}">
                <a16:creationId xmlns:a16="http://schemas.microsoft.com/office/drawing/2014/main" id="{E36957D8-1B6E-6D40-8AB5-E0B02F1FBA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9527" y="1136206"/>
            <a:ext cx="8672946" cy="4964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1967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QDA vs. LDA</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So both QDA and LDA take a similar approach to solving this classification problem: they use Bayes' rule to flip the conditional probability statement and assume observations within each class are multivariate Normal (MVN) distributed.</a:t>
            </a:r>
          </a:p>
          <a:p>
            <a:endParaRPr lang="en-US" dirty="0"/>
          </a:p>
          <a:p>
            <a:r>
              <a:rPr lang="en-US" dirty="0"/>
              <a:t>QDA differs in that it does not assume a common covariance across classes for these MVNs.  What advantage does this have?  What disadvantage does this have?</a:t>
            </a:r>
          </a:p>
        </p:txBody>
      </p:sp>
    </p:spTree>
    <p:extLst>
      <p:ext uri="{BB962C8B-B14F-4D97-AF65-F5344CB8AC3E}">
        <p14:creationId xmlns:p14="http://schemas.microsoft.com/office/powerpoint/2010/main" val="3260954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QDA vs. LDA (cont.)</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So generally speaking, when should QDA be used over LDA?  LDA over QDA? </a:t>
            </a:r>
          </a:p>
          <a:p>
            <a:endParaRPr lang="en-US" dirty="0"/>
          </a:p>
          <a:p>
            <a:r>
              <a:rPr lang="en-US" dirty="0"/>
              <a:t>The extra covariance parameters that need to be estimated in QDA not only slow us down, but also allow for another opportunity for overfitting.  Thus if your training set is small, LDA should perform better for </a:t>
            </a:r>
            <a:r>
              <a:rPr lang="en-US" b="1" i="1" dirty="0"/>
              <a:t>out-of-sample prediction</a:t>
            </a:r>
            <a:r>
              <a:rPr lang="en-US" dirty="0"/>
              <a:t>, aka, predicting future observations (how do we mimic this process?)</a:t>
            </a:r>
          </a:p>
        </p:txBody>
      </p:sp>
    </p:spTree>
    <p:extLst>
      <p:ext uri="{BB962C8B-B14F-4D97-AF65-F5344CB8AC3E}">
        <p14:creationId xmlns:p14="http://schemas.microsoft.com/office/powerpoint/2010/main" val="646287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the Heart Data (for classification)</a:t>
            </a:r>
          </a:p>
        </p:txBody>
      </p:sp>
      <p:graphicFrame>
        <p:nvGraphicFramePr>
          <p:cNvPr id="4" name="Table 3"/>
          <p:cNvGraphicFramePr>
            <a:graphicFrameLocks noGrp="1"/>
          </p:cNvGraphicFramePr>
          <p:nvPr>
            <p:extLst/>
          </p:nvPr>
        </p:nvGraphicFramePr>
        <p:xfrm>
          <a:off x="458675" y="2421924"/>
          <a:ext cx="11384033" cy="3694670"/>
        </p:xfrm>
        <a:graphic>
          <a:graphicData uri="http://schemas.openxmlformats.org/drawingml/2006/table">
            <a:tbl>
              <a:tblPr firstRow="1" bandRow="1">
                <a:tableStyleId>{9D7B26C5-4107-4FEC-AEDC-1716B250A1EF}</a:tableStyleId>
              </a:tblPr>
              <a:tblGrid>
                <a:gridCol w="805837">
                  <a:extLst>
                    <a:ext uri="{9D8B030D-6E8A-4147-A177-3AD203B41FA5}">
                      <a16:colId xmlns:a16="http://schemas.microsoft.com/office/drawing/2014/main" val="20000"/>
                    </a:ext>
                  </a:extLst>
                </a:gridCol>
                <a:gridCol w="805837">
                  <a:extLst>
                    <a:ext uri="{9D8B030D-6E8A-4147-A177-3AD203B41FA5}">
                      <a16:colId xmlns:a16="http://schemas.microsoft.com/office/drawing/2014/main" val="20001"/>
                    </a:ext>
                  </a:extLst>
                </a:gridCol>
                <a:gridCol w="1392301">
                  <a:extLst>
                    <a:ext uri="{9D8B030D-6E8A-4147-A177-3AD203B41FA5}">
                      <a16:colId xmlns:a16="http://schemas.microsoft.com/office/drawing/2014/main" val="20002"/>
                    </a:ext>
                  </a:extLst>
                </a:gridCol>
                <a:gridCol w="812800">
                  <a:extLst>
                    <a:ext uri="{9D8B030D-6E8A-4147-A177-3AD203B41FA5}">
                      <a16:colId xmlns:a16="http://schemas.microsoft.com/office/drawing/2014/main" val="20003"/>
                    </a:ext>
                  </a:extLst>
                </a:gridCol>
                <a:gridCol w="709455">
                  <a:extLst>
                    <a:ext uri="{9D8B030D-6E8A-4147-A177-3AD203B41FA5}">
                      <a16:colId xmlns:a16="http://schemas.microsoft.com/office/drawing/2014/main" val="20004"/>
                    </a:ext>
                  </a:extLst>
                </a:gridCol>
                <a:gridCol w="512255">
                  <a:extLst>
                    <a:ext uri="{9D8B030D-6E8A-4147-A177-3AD203B41FA5}">
                      <a16:colId xmlns:a16="http://schemas.microsoft.com/office/drawing/2014/main" val="20005"/>
                    </a:ext>
                  </a:extLst>
                </a:gridCol>
                <a:gridCol w="922846">
                  <a:extLst>
                    <a:ext uri="{9D8B030D-6E8A-4147-A177-3AD203B41FA5}">
                      <a16:colId xmlns:a16="http://schemas.microsoft.com/office/drawing/2014/main" val="20006"/>
                    </a:ext>
                  </a:extLst>
                </a:gridCol>
                <a:gridCol w="841439">
                  <a:extLst>
                    <a:ext uri="{9D8B030D-6E8A-4147-A177-3AD203B41FA5}">
                      <a16:colId xmlns:a16="http://schemas.microsoft.com/office/drawing/2014/main" val="20007"/>
                    </a:ext>
                  </a:extLst>
                </a:gridCol>
                <a:gridCol w="751205">
                  <a:extLst>
                    <a:ext uri="{9D8B030D-6E8A-4147-A177-3AD203B41FA5}">
                      <a16:colId xmlns:a16="http://schemas.microsoft.com/office/drawing/2014/main" val="20008"/>
                    </a:ext>
                  </a:extLst>
                </a:gridCol>
                <a:gridCol w="933768">
                  <a:extLst>
                    <a:ext uri="{9D8B030D-6E8A-4147-A177-3AD203B41FA5}">
                      <a16:colId xmlns:a16="http://schemas.microsoft.com/office/drawing/2014/main" val="20009"/>
                    </a:ext>
                  </a:extLst>
                </a:gridCol>
                <a:gridCol w="695643">
                  <a:extLst>
                    <a:ext uri="{9D8B030D-6E8A-4147-A177-3AD203B41FA5}">
                      <a16:colId xmlns:a16="http://schemas.microsoft.com/office/drawing/2014/main" val="20010"/>
                    </a:ext>
                  </a:extLst>
                </a:gridCol>
                <a:gridCol w="502212">
                  <a:extLst>
                    <a:ext uri="{9D8B030D-6E8A-4147-A177-3AD203B41FA5}">
                      <a16:colId xmlns:a16="http://schemas.microsoft.com/office/drawing/2014/main" val="20011"/>
                    </a:ext>
                  </a:extLst>
                </a:gridCol>
                <a:gridCol w="1088517">
                  <a:extLst>
                    <a:ext uri="{9D8B030D-6E8A-4147-A177-3AD203B41FA5}">
                      <a16:colId xmlns:a16="http://schemas.microsoft.com/office/drawing/2014/main" val="20012"/>
                    </a:ext>
                  </a:extLst>
                </a:gridCol>
                <a:gridCol w="609918">
                  <a:extLst>
                    <a:ext uri="{9D8B030D-6E8A-4147-A177-3AD203B41FA5}">
                      <a16:colId xmlns:a16="http://schemas.microsoft.com/office/drawing/2014/main" val="20013"/>
                    </a:ext>
                  </a:extLst>
                </a:gridCol>
              </a:tblGrid>
              <a:tr h="494270">
                <a:tc>
                  <a:txBody>
                    <a:bodyPr/>
                    <a:lstStyle/>
                    <a:p>
                      <a:r>
                        <a:rPr sz="1600" dirty="0">
                          <a:solidFill>
                            <a:srgbClr val="002060"/>
                          </a:solidFill>
                        </a:rPr>
                        <a:t>Age</a:t>
                      </a:r>
                    </a:p>
                  </a:txBody>
                  <a:tcPr/>
                </a:tc>
                <a:tc>
                  <a:txBody>
                    <a:bodyPr/>
                    <a:lstStyle/>
                    <a:p>
                      <a:r>
                        <a:rPr sz="1600" dirty="0">
                          <a:solidFill>
                            <a:srgbClr val="002060"/>
                          </a:solidFill>
                        </a:rPr>
                        <a:t>Sex</a:t>
                      </a:r>
                    </a:p>
                  </a:txBody>
                  <a:tcPr/>
                </a:tc>
                <a:tc>
                  <a:txBody>
                    <a:bodyPr/>
                    <a:lstStyle/>
                    <a:p>
                      <a:r>
                        <a:rPr sz="1600" dirty="0">
                          <a:solidFill>
                            <a:srgbClr val="002060"/>
                          </a:solidFill>
                        </a:rPr>
                        <a:t>ChestPain</a:t>
                      </a:r>
                    </a:p>
                  </a:txBody>
                  <a:tcPr/>
                </a:tc>
                <a:tc>
                  <a:txBody>
                    <a:bodyPr/>
                    <a:lstStyle/>
                    <a:p>
                      <a:r>
                        <a:rPr sz="1600" dirty="0">
                          <a:solidFill>
                            <a:srgbClr val="002060"/>
                          </a:solidFill>
                        </a:rPr>
                        <a:t>RestBP</a:t>
                      </a:r>
                    </a:p>
                  </a:txBody>
                  <a:tcPr/>
                </a:tc>
                <a:tc>
                  <a:txBody>
                    <a:bodyPr/>
                    <a:lstStyle/>
                    <a:p>
                      <a:r>
                        <a:rPr sz="1600" dirty="0">
                          <a:solidFill>
                            <a:srgbClr val="002060"/>
                          </a:solidFill>
                        </a:rPr>
                        <a:t>Chol</a:t>
                      </a:r>
                    </a:p>
                  </a:txBody>
                  <a:tcPr/>
                </a:tc>
                <a:tc>
                  <a:txBody>
                    <a:bodyPr/>
                    <a:lstStyle/>
                    <a:p>
                      <a:r>
                        <a:rPr sz="1600">
                          <a:solidFill>
                            <a:srgbClr val="002060"/>
                          </a:solidFill>
                        </a:rPr>
                        <a:t>Fbs</a:t>
                      </a:r>
                    </a:p>
                  </a:txBody>
                  <a:tcPr/>
                </a:tc>
                <a:tc>
                  <a:txBody>
                    <a:bodyPr/>
                    <a:lstStyle/>
                    <a:p>
                      <a:r>
                        <a:rPr sz="1600">
                          <a:solidFill>
                            <a:srgbClr val="002060"/>
                          </a:solidFill>
                        </a:rPr>
                        <a:t>RestECG</a:t>
                      </a:r>
                    </a:p>
                  </a:txBody>
                  <a:tcPr/>
                </a:tc>
                <a:tc>
                  <a:txBody>
                    <a:bodyPr/>
                    <a:lstStyle/>
                    <a:p>
                      <a:r>
                        <a:rPr sz="1600" dirty="0">
                          <a:solidFill>
                            <a:srgbClr val="002060"/>
                          </a:solidFill>
                        </a:rPr>
                        <a:t>MaxHR</a:t>
                      </a:r>
                    </a:p>
                  </a:txBody>
                  <a:tcPr/>
                </a:tc>
                <a:tc>
                  <a:txBody>
                    <a:bodyPr/>
                    <a:lstStyle/>
                    <a:p>
                      <a:r>
                        <a:rPr sz="1600" dirty="0">
                          <a:solidFill>
                            <a:srgbClr val="002060"/>
                          </a:solidFill>
                        </a:rPr>
                        <a:t>ExAng</a:t>
                      </a:r>
                    </a:p>
                  </a:txBody>
                  <a:tcPr/>
                </a:tc>
                <a:tc>
                  <a:txBody>
                    <a:bodyPr/>
                    <a:lstStyle/>
                    <a:p>
                      <a:r>
                        <a:rPr sz="1600" dirty="0">
                          <a:solidFill>
                            <a:srgbClr val="002060"/>
                          </a:solidFill>
                        </a:rPr>
                        <a:t>Oldpeak</a:t>
                      </a:r>
                    </a:p>
                  </a:txBody>
                  <a:tcPr/>
                </a:tc>
                <a:tc>
                  <a:txBody>
                    <a:bodyPr/>
                    <a:lstStyle/>
                    <a:p>
                      <a:r>
                        <a:rPr sz="1600" dirty="0">
                          <a:solidFill>
                            <a:srgbClr val="002060"/>
                          </a:solidFill>
                        </a:rPr>
                        <a:t>Slope</a:t>
                      </a:r>
                    </a:p>
                  </a:txBody>
                  <a:tcPr/>
                </a:tc>
                <a:tc>
                  <a:txBody>
                    <a:bodyPr/>
                    <a:lstStyle/>
                    <a:p>
                      <a:r>
                        <a:rPr sz="1600" dirty="0">
                          <a:solidFill>
                            <a:srgbClr val="002060"/>
                          </a:solidFill>
                        </a:rPr>
                        <a:t>Ca</a:t>
                      </a:r>
                    </a:p>
                  </a:txBody>
                  <a:tcPr/>
                </a:tc>
                <a:tc>
                  <a:txBody>
                    <a:bodyPr/>
                    <a:lstStyle/>
                    <a:p>
                      <a:r>
                        <a:rPr sz="1600" dirty="0">
                          <a:solidFill>
                            <a:srgbClr val="002060"/>
                          </a:solidFill>
                        </a:rPr>
                        <a:t>Thal</a:t>
                      </a:r>
                    </a:p>
                  </a:txBody>
                  <a:tcPr/>
                </a:tc>
                <a:tc>
                  <a:txBody>
                    <a:bodyPr/>
                    <a:lstStyle/>
                    <a:p>
                      <a:r>
                        <a:rPr sz="1600" dirty="0"/>
                        <a:t>AHD</a:t>
                      </a:r>
                    </a:p>
                  </a:txBody>
                  <a:tcPr>
                    <a:solidFill>
                      <a:schemeClr val="accent2">
                        <a:lumMod val="60000"/>
                        <a:lumOff val="40000"/>
                      </a:schemeClr>
                    </a:solidFill>
                  </a:tcPr>
                </a:tc>
                <a:extLst>
                  <a:ext uri="{0D108BD9-81ED-4DB2-BD59-A6C34878D82A}">
                    <a16:rowId xmlns:a16="http://schemas.microsoft.com/office/drawing/2014/main" val="10000"/>
                  </a:ext>
                </a:extLst>
              </a:tr>
              <a:tr h="647129">
                <a:tc>
                  <a:txBody>
                    <a:bodyPr/>
                    <a:lstStyle/>
                    <a:p>
                      <a:r>
                        <a:rPr sz="1800" dirty="0"/>
                        <a:t>63</a:t>
                      </a:r>
                    </a:p>
                  </a:txBody>
                  <a:tcPr/>
                </a:tc>
                <a:tc>
                  <a:txBody>
                    <a:bodyPr/>
                    <a:lstStyle/>
                    <a:p>
                      <a:r>
                        <a:rPr sz="1800"/>
                        <a:t>1</a:t>
                      </a:r>
                    </a:p>
                  </a:txBody>
                  <a:tcPr/>
                </a:tc>
                <a:tc>
                  <a:txBody>
                    <a:bodyPr/>
                    <a:lstStyle/>
                    <a:p>
                      <a:r>
                        <a:rPr sz="1600" dirty="0"/>
                        <a:t>typical</a:t>
                      </a:r>
                    </a:p>
                  </a:txBody>
                  <a:tcPr/>
                </a:tc>
                <a:tc>
                  <a:txBody>
                    <a:bodyPr/>
                    <a:lstStyle/>
                    <a:p>
                      <a:r>
                        <a:rPr sz="1800"/>
                        <a:t>145</a:t>
                      </a:r>
                    </a:p>
                  </a:txBody>
                  <a:tcPr/>
                </a:tc>
                <a:tc>
                  <a:txBody>
                    <a:bodyPr/>
                    <a:lstStyle/>
                    <a:p>
                      <a:r>
                        <a:rPr sz="1800"/>
                        <a:t>233</a:t>
                      </a:r>
                    </a:p>
                  </a:txBody>
                  <a:tcPr/>
                </a:tc>
                <a:tc>
                  <a:txBody>
                    <a:bodyPr/>
                    <a:lstStyle/>
                    <a:p>
                      <a:r>
                        <a:rPr sz="1800"/>
                        <a:t>1</a:t>
                      </a:r>
                    </a:p>
                  </a:txBody>
                  <a:tcPr/>
                </a:tc>
                <a:tc>
                  <a:txBody>
                    <a:bodyPr/>
                    <a:lstStyle/>
                    <a:p>
                      <a:r>
                        <a:rPr sz="1800"/>
                        <a:t>2</a:t>
                      </a:r>
                    </a:p>
                  </a:txBody>
                  <a:tcPr/>
                </a:tc>
                <a:tc>
                  <a:txBody>
                    <a:bodyPr/>
                    <a:lstStyle/>
                    <a:p>
                      <a:r>
                        <a:rPr sz="1800"/>
                        <a:t>150</a:t>
                      </a:r>
                    </a:p>
                  </a:txBody>
                  <a:tcPr/>
                </a:tc>
                <a:tc>
                  <a:txBody>
                    <a:bodyPr/>
                    <a:lstStyle/>
                    <a:p>
                      <a:r>
                        <a:rPr sz="1800" dirty="0"/>
                        <a:t>0</a:t>
                      </a:r>
                    </a:p>
                  </a:txBody>
                  <a:tcPr/>
                </a:tc>
                <a:tc>
                  <a:txBody>
                    <a:bodyPr/>
                    <a:lstStyle/>
                    <a:p>
                      <a:r>
                        <a:rPr sz="1800" dirty="0"/>
                        <a:t>2.3</a:t>
                      </a:r>
                    </a:p>
                  </a:txBody>
                  <a:tcPr/>
                </a:tc>
                <a:tc>
                  <a:txBody>
                    <a:bodyPr/>
                    <a:lstStyle/>
                    <a:p>
                      <a:r>
                        <a:rPr sz="1800" dirty="0"/>
                        <a:t>3</a:t>
                      </a:r>
                    </a:p>
                  </a:txBody>
                  <a:tcPr/>
                </a:tc>
                <a:tc>
                  <a:txBody>
                    <a:bodyPr/>
                    <a:lstStyle/>
                    <a:p>
                      <a:r>
                        <a:rPr sz="1800" dirty="0"/>
                        <a:t>0.0</a:t>
                      </a:r>
                    </a:p>
                  </a:txBody>
                  <a:tcPr/>
                </a:tc>
                <a:tc>
                  <a:txBody>
                    <a:bodyPr/>
                    <a:lstStyle/>
                    <a:p>
                      <a:r>
                        <a:rPr sz="1600" dirty="0"/>
                        <a:t>fixed</a:t>
                      </a:r>
                    </a:p>
                  </a:txBody>
                  <a:tcPr/>
                </a:tc>
                <a:tc>
                  <a:txBody>
                    <a:bodyPr/>
                    <a:lstStyle/>
                    <a:p>
                      <a:r>
                        <a:rPr sz="1800"/>
                        <a:t>No</a:t>
                      </a:r>
                    </a:p>
                  </a:txBody>
                  <a:tcPr>
                    <a:solidFill>
                      <a:schemeClr val="accent2">
                        <a:lumMod val="60000"/>
                        <a:lumOff val="40000"/>
                      </a:schemeClr>
                    </a:solidFill>
                  </a:tcPr>
                </a:tc>
                <a:extLst>
                  <a:ext uri="{0D108BD9-81ED-4DB2-BD59-A6C34878D82A}">
                    <a16:rowId xmlns:a16="http://schemas.microsoft.com/office/drawing/2014/main" val="10001"/>
                  </a:ext>
                </a:extLst>
              </a:tr>
              <a:tr h="699758">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dirty="0"/>
                        <a:t>160</a:t>
                      </a:r>
                    </a:p>
                  </a:txBody>
                  <a:tcPr/>
                </a:tc>
                <a:tc>
                  <a:txBody>
                    <a:bodyPr/>
                    <a:lstStyle/>
                    <a:p>
                      <a:r>
                        <a:rPr sz="1800" dirty="0"/>
                        <a:t>286</a:t>
                      </a:r>
                    </a:p>
                  </a:txBody>
                  <a:tcPr/>
                </a:tc>
                <a:tc>
                  <a:txBody>
                    <a:bodyPr/>
                    <a:lstStyle/>
                    <a:p>
                      <a:r>
                        <a:rPr sz="1800"/>
                        <a:t>0</a:t>
                      </a:r>
                    </a:p>
                  </a:txBody>
                  <a:tcPr/>
                </a:tc>
                <a:tc>
                  <a:txBody>
                    <a:bodyPr/>
                    <a:lstStyle/>
                    <a:p>
                      <a:r>
                        <a:rPr sz="1800"/>
                        <a:t>2</a:t>
                      </a:r>
                    </a:p>
                  </a:txBody>
                  <a:tcPr/>
                </a:tc>
                <a:tc>
                  <a:txBody>
                    <a:bodyPr/>
                    <a:lstStyle/>
                    <a:p>
                      <a:r>
                        <a:rPr sz="1800"/>
                        <a:t>108</a:t>
                      </a:r>
                    </a:p>
                  </a:txBody>
                  <a:tcPr/>
                </a:tc>
                <a:tc>
                  <a:txBody>
                    <a:bodyPr/>
                    <a:lstStyle/>
                    <a:p>
                      <a:r>
                        <a:rPr sz="1800"/>
                        <a:t>1</a:t>
                      </a:r>
                    </a:p>
                  </a:txBody>
                  <a:tcPr/>
                </a:tc>
                <a:tc>
                  <a:txBody>
                    <a:bodyPr/>
                    <a:lstStyle/>
                    <a:p>
                      <a:r>
                        <a:rPr sz="1800"/>
                        <a:t>1.5</a:t>
                      </a:r>
                    </a:p>
                  </a:txBody>
                  <a:tcPr/>
                </a:tc>
                <a:tc>
                  <a:txBody>
                    <a:bodyPr/>
                    <a:lstStyle/>
                    <a:p>
                      <a:r>
                        <a:rPr sz="1800"/>
                        <a:t>2</a:t>
                      </a:r>
                    </a:p>
                  </a:txBody>
                  <a:tcPr/>
                </a:tc>
                <a:tc>
                  <a:txBody>
                    <a:bodyPr/>
                    <a:lstStyle/>
                    <a:p>
                      <a:r>
                        <a:rPr sz="1800"/>
                        <a:t>3.0</a:t>
                      </a:r>
                    </a:p>
                  </a:txBody>
                  <a:tcPr/>
                </a:tc>
                <a:tc>
                  <a:txBody>
                    <a:bodyPr/>
                    <a:lstStyle/>
                    <a:p>
                      <a:r>
                        <a:rPr sz="1600"/>
                        <a:t>normal</a:t>
                      </a:r>
                    </a:p>
                  </a:txBody>
                  <a:tcPr/>
                </a:tc>
                <a:tc>
                  <a:txBody>
                    <a:bodyPr/>
                    <a:lstStyle/>
                    <a:p>
                      <a:r>
                        <a:rPr sz="1800"/>
                        <a:t>Yes</a:t>
                      </a:r>
                    </a:p>
                  </a:txBody>
                  <a:tcPr>
                    <a:solidFill>
                      <a:schemeClr val="accent2">
                        <a:lumMod val="60000"/>
                        <a:lumOff val="40000"/>
                      </a:schemeClr>
                    </a:solidFill>
                  </a:tcPr>
                </a:tc>
                <a:extLst>
                  <a:ext uri="{0D108BD9-81ED-4DB2-BD59-A6C34878D82A}">
                    <a16:rowId xmlns:a16="http://schemas.microsoft.com/office/drawing/2014/main" val="10002"/>
                  </a:ext>
                </a:extLst>
              </a:tr>
              <a:tr h="642551">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a:t>120</a:t>
                      </a:r>
                    </a:p>
                  </a:txBody>
                  <a:tcPr/>
                </a:tc>
                <a:tc>
                  <a:txBody>
                    <a:bodyPr/>
                    <a:lstStyle/>
                    <a:p>
                      <a:r>
                        <a:rPr sz="1800"/>
                        <a:t>229</a:t>
                      </a:r>
                    </a:p>
                  </a:txBody>
                  <a:tcPr/>
                </a:tc>
                <a:tc>
                  <a:txBody>
                    <a:bodyPr/>
                    <a:lstStyle/>
                    <a:p>
                      <a:r>
                        <a:rPr sz="1800"/>
                        <a:t>0</a:t>
                      </a:r>
                    </a:p>
                  </a:txBody>
                  <a:tcPr/>
                </a:tc>
                <a:tc>
                  <a:txBody>
                    <a:bodyPr/>
                    <a:lstStyle/>
                    <a:p>
                      <a:r>
                        <a:rPr sz="1800"/>
                        <a:t>2</a:t>
                      </a:r>
                    </a:p>
                  </a:txBody>
                  <a:tcPr/>
                </a:tc>
                <a:tc>
                  <a:txBody>
                    <a:bodyPr/>
                    <a:lstStyle/>
                    <a:p>
                      <a:r>
                        <a:rPr sz="1800"/>
                        <a:t>129</a:t>
                      </a:r>
                    </a:p>
                  </a:txBody>
                  <a:tcPr/>
                </a:tc>
                <a:tc>
                  <a:txBody>
                    <a:bodyPr/>
                    <a:lstStyle/>
                    <a:p>
                      <a:r>
                        <a:rPr sz="1800"/>
                        <a:t>1</a:t>
                      </a:r>
                    </a:p>
                  </a:txBody>
                  <a:tcPr/>
                </a:tc>
                <a:tc>
                  <a:txBody>
                    <a:bodyPr/>
                    <a:lstStyle/>
                    <a:p>
                      <a:r>
                        <a:rPr sz="1800"/>
                        <a:t>2.6</a:t>
                      </a:r>
                    </a:p>
                  </a:txBody>
                  <a:tcPr/>
                </a:tc>
                <a:tc>
                  <a:txBody>
                    <a:bodyPr/>
                    <a:lstStyle/>
                    <a:p>
                      <a:r>
                        <a:rPr sz="1800"/>
                        <a:t>2</a:t>
                      </a:r>
                    </a:p>
                  </a:txBody>
                  <a:tcPr/>
                </a:tc>
                <a:tc>
                  <a:txBody>
                    <a:bodyPr/>
                    <a:lstStyle/>
                    <a:p>
                      <a:r>
                        <a:rPr sz="1800" dirty="0"/>
                        <a:t>2.0</a:t>
                      </a:r>
                    </a:p>
                  </a:txBody>
                  <a:tcPr/>
                </a:tc>
                <a:tc>
                  <a:txBody>
                    <a:bodyPr/>
                    <a:lstStyle/>
                    <a:p>
                      <a:r>
                        <a:rPr sz="1600"/>
                        <a:t>reversable</a:t>
                      </a:r>
                    </a:p>
                  </a:txBody>
                  <a:tcPr/>
                </a:tc>
                <a:tc>
                  <a:txBody>
                    <a:bodyPr/>
                    <a:lstStyle/>
                    <a:p>
                      <a:r>
                        <a:rPr sz="1800"/>
                        <a:t>Yes</a:t>
                      </a:r>
                    </a:p>
                  </a:txBody>
                  <a:tcPr>
                    <a:solidFill>
                      <a:schemeClr val="accent2">
                        <a:lumMod val="60000"/>
                        <a:lumOff val="40000"/>
                      </a:schemeClr>
                    </a:solidFill>
                  </a:tcPr>
                </a:tc>
                <a:extLst>
                  <a:ext uri="{0D108BD9-81ED-4DB2-BD59-A6C34878D82A}">
                    <a16:rowId xmlns:a16="http://schemas.microsoft.com/office/drawing/2014/main" val="10003"/>
                  </a:ext>
                </a:extLst>
              </a:tr>
              <a:tr h="617838">
                <a:tc>
                  <a:txBody>
                    <a:bodyPr/>
                    <a:lstStyle/>
                    <a:p>
                      <a:r>
                        <a:rPr sz="1800"/>
                        <a:t>37</a:t>
                      </a:r>
                    </a:p>
                  </a:txBody>
                  <a:tcPr/>
                </a:tc>
                <a:tc>
                  <a:txBody>
                    <a:bodyPr/>
                    <a:lstStyle/>
                    <a:p>
                      <a:r>
                        <a:rPr sz="1800"/>
                        <a:t>1</a:t>
                      </a:r>
                    </a:p>
                  </a:txBody>
                  <a:tcPr/>
                </a:tc>
                <a:tc>
                  <a:txBody>
                    <a:bodyPr/>
                    <a:lstStyle/>
                    <a:p>
                      <a:r>
                        <a:rPr sz="1600"/>
                        <a:t>nonanginal</a:t>
                      </a:r>
                    </a:p>
                  </a:txBody>
                  <a:tcPr/>
                </a:tc>
                <a:tc>
                  <a:txBody>
                    <a:bodyPr/>
                    <a:lstStyle/>
                    <a:p>
                      <a:r>
                        <a:rPr sz="1800"/>
                        <a:t>130</a:t>
                      </a:r>
                    </a:p>
                  </a:txBody>
                  <a:tcPr/>
                </a:tc>
                <a:tc>
                  <a:txBody>
                    <a:bodyPr/>
                    <a:lstStyle/>
                    <a:p>
                      <a:r>
                        <a:rPr sz="1800"/>
                        <a:t>250</a:t>
                      </a:r>
                    </a:p>
                  </a:txBody>
                  <a:tcPr/>
                </a:tc>
                <a:tc>
                  <a:txBody>
                    <a:bodyPr/>
                    <a:lstStyle/>
                    <a:p>
                      <a:r>
                        <a:rPr sz="1800"/>
                        <a:t>0</a:t>
                      </a:r>
                    </a:p>
                  </a:txBody>
                  <a:tcPr/>
                </a:tc>
                <a:tc>
                  <a:txBody>
                    <a:bodyPr/>
                    <a:lstStyle/>
                    <a:p>
                      <a:r>
                        <a:rPr sz="1800"/>
                        <a:t>0</a:t>
                      </a:r>
                    </a:p>
                  </a:txBody>
                  <a:tcPr/>
                </a:tc>
                <a:tc>
                  <a:txBody>
                    <a:bodyPr/>
                    <a:lstStyle/>
                    <a:p>
                      <a:r>
                        <a:rPr sz="1800"/>
                        <a:t>187</a:t>
                      </a:r>
                    </a:p>
                  </a:txBody>
                  <a:tcPr/>
                </a:tc>
                <a:tc>
                  <a:txBody>
                    <a:bodyPr/>
                    <a:lstStyle/>
                    <a:p>
                      <a:r>
                        <a:rPr sz="1800"/>
                        <a:t>0</a:t>
                      </a:r>
                    </a:p>
                  </a:txBody>
                  <a:tcPr/>
                </a:tc>
                <a:tc>
                  <a:txBody>
                    <a:bodyPr/>
                    <a:lstStyle/>
                    <a:p>
                      <a:r>
                        <a:rPr sz="1800"/>
                        <a:t>3.5</a:t>
                      </a:r>
                    </a:p>
                  </a:txBody>
                  <a:tcPr/>
                </a:tc>
                <a:tc>
                  <a:txBody>
                    <a:bodyPr/>
                    <a:lstStyle/>
                    <a:p>
                      <a:r>
                        <a:rPr sz="1800"/>
                        <a:t>3</a:t>
                      </a:r>
                    </a:p>
                  </a:txBody>
                  <a:tcPr/>
                </a:tc>
                <a:tc>
                  <a:txBody>
                    <a:bodyPr/>
                    <a:lstStyle/>
                    <a:p>
                      <a:r>
                        <a:rPr sz="1800"/>
                        <a:t>0.0</a:t>
                      </a:r>
                    </a:p>
                  </a:txBody>
                  <a:tcPr/>
                </a:tc>
                <a:tc>
                  <a:txBody>
                    <a:bodyPr/>
                    <a:lstStyle/>
                    <a:p>
                      <a:r>
                        <a:rPr sz="1600"/>
                        <a:t>normal</a:t>
                      </a:r>
                    </a:p>
                  </a:txBody>
                  <a:tcPr/>
                </a:tc>
                <a:tc>
                  <a:txBody>
                    <a:bodyPr/>
                    <a:lstStyle/>
                    <a:p>
                      <a:r>
                        <a:rPr sz="1800"/>
                        <a:t>No</a:t>
                      </a:r>
                    </a:p>
                  </a:txBody>
                  <a:tcPr>
                    <a:solidFill>
                      <a:schemeClr val="accent2">
                        <a:lumMod val="60000"/>
                        <a:lumOff val="40000"/>
                      </a:schemeClr>
                    </a:solidFill>
                  </a:tcPr>
                </a:tc>
                <a:extLst>
                  <a:ext uri="{0D108BD9-81ED-4DB2-BD59-A6C34878D82A}">
                    <a16:rowId xmlns:a16="http://schemas.microsoft.com/office/drawing/2014/main" val="10004"/>
                  </a:ext>
                </a:extLst>
              </a:tr>
              <a:tr h="593124">
                <a:tc>
                  <a:txBody>
                    <a:bodyPr/>
                    <a:lstStyle/>
                    <a:p>
                      <a:r>
                        <a:rPr sz="1800" dirty="0"/>
                        <a:t>41</a:t>
                      </a:r>
                    </a:p>
                  </a:txBody>
                  <a:tcPr/>
                </a:tc>
                <a:tc>
                  <a:txBody>
                    <a:bodyPr/>
                    <a:lstStyle/>
                    <a:p>
                      <a:r>
                        <a:rPr sz="1800"/>
                        <a:t>0</a:t>
                      </a:r>
                    </a:p>
                  </a:txBody>
                  <a:tcPr/>
                </a:tc>
                <a:tc>
                  <a:txBody>
                    <a:bodyPr/>
                    <a:lstStyle/>
                    <a:p>
                      <a:r>
                        <a:rPr sz="1600" dirty="0"/>
                        <a:t>nontypical</a:t>
                      </a:r>
                    </a:p>
                  </a:txBody>
                  <a:tcPr/>
                </a:tc>
                <a:tc>
                  <a:txBody>
                    <a:bodyPr/>
                    <a:lstStyle/>
                    <a:p>
                      <a:r>
                        <a:rPr sz="1800"/>
                        <a:t>130</a:t>
                      </a:r>
                    </a:p>
                  </a:txBody>
                  <a:tcPr/>
                </a:tc>
                <a:tc>
                  <a:txBody>
                    <a:bodyPr/>
                    <a:lstStyle/>
                    <a:p>
                      <a:r>
                        <a:rPr sz="1800"/>
                        <a:t>204</a:t>
                      </a:r>
                    </a:p>
                  </a:txBody>
                  <a:tcPr/>
                </a:tc>
                <a:tc>
                  <a:txBody>
                    <a:bodyPr/>
                    <a:lstStyle/>
                    <a:p>
                      <a:r>
                        <a:rPr sz="1800"/>
                        <a:t>0</a:t>
                      </a:r>
                    </a:p>
                  </a:txBody>
                  <a:tcPr/>
                </a:tc>
                <a:tc>
                  <a:txBody>
                    <a:bodyPr/>
                    <a:lstStyle/>
                    <a:p>
                      <a:r>
                        <a:rPr sz="1800"/>
                        <a:t>2</a:t>
                      </a:r>
                    </a:p>
                  </a:txBody>
                  <a:tcPr/>
                </a:tc>
                <a:tc>
                  <a:txBody>
                    <a:bodyPr/>
                    <a:lstStyle/>
                    <a:p>
                      <a:r>
                        <a:rPr sz="1800"/>
                        <a:t>172</a:t>
                      </a:r>
                    </a:p>
                  </a:txBody>
                  <a:tcPr/>
                </a:tc>
                <a:tc>
                  <a:txBody>
                    <a:bodyPr/>
                    <a:lstStyle/>
                    <a:p>
                      <a:r>
                        <a:rPr sz="1800"/>
                        <a:t>0</a:t>
                      </a:r>
                    </a:p>
                  </a:txBody>
                  <a:tcPr/>
                </a:tc>
                <a:tc>
                  <a:txBody>
                    <a:bodyPr/>
                    <a:lstStyle/>
                    <a:p>
                      <a:r>
                        <a:rPr sz="1800"/>
                        <a:t>1.4</a:t>
                      </a:r>
                    </a:p>
                  </a:txBody>
                  <a:tcPr/>
                </a:tc>
                <a:tc>
                  <a:txBody>
                    <a:bodyPr/>
                    <a:lstStyle/>
                    <a:p>
                      <a:r>
                        <a:rPr sz="1800"/>
                        <a:t>1</a:t>
                      </a:r>
                    </a:p>
                  </a:txBody>
                  <a:tcPr/>
                </a:tc>
                <a:tc>
                  <a:txBody>
                    <a:bodyPr/>
                    <a:lstStyle/>
                    <a:p>
                      <a:r>
                        <a:rPr sz="1800"/>
                        <a:t>0.0</a:t>
                      </a:r>
                    </a:p>
                  </a:txBody>
                  <a:tcPr/>
                </a:tc>
                <a:tc>
                  <a:txBody>
                    <a:bodyPr/>
                    <a:lstStyle/>
                    <a:p>
                      <a:r>
                        <a:rPr sz="1600" dirty="0"/>
                        <a:t>normal</a:t>
                      </a:r>
                    </a:p>
                  </a:txBody>
                  <a:tcPr/>
                </a:tc>
                <a:tc>
                  <a:txBody>
                    <a:bodyPr/>
                    <a:lstStyle/>
                    <a:p>
                      <a:r>
                        <a:rPr sz="1800" dirty="0"/>
                        <a:t>No</a:t>
                      </a:r>
                    </a:p>
                  </a:txBody>
                  <a:tcPr>
                    <a:solidFill>
                      <a:schemeClr val="accent2">
                        <a:lumMod val="60000"/>
                        <a:lumOff val="40000"/>
                      </a:schemeClr>
                    </a:solidFill>
                  </a:tcPr>
                </a:tc>
                <a:extLst>
                  <a:ext uri="{0D108BD9-81ED-4DB2-BD59-A6C34878D82A}">
                    <a16:rowId xmlns:a16="http://schemas.microsoft.com/office/drawing/2014/main" val="10005"/>
                  </a:ext>
                </a:extLst>
              </a:tr>
            </a:tbl>
          </a:graphicData>
        </a:graphic>
      </p:graphicFrame>
      <p:sp>
        <p:nvSpPr>
          <p:cNvPr id="5" name="Rounded Rectangular Callout 4"/>
          <p:cNvSpPr/>
          <p:nvPr/>
        </p:nvSpPr>
        <p:spPr>
          <a:xfrm>
            <a:off x="8168135" y="939355"/>
            <a:ext cx="2312895" cy="887219"/>
          </a:xfrm>
          <a:prstGeom prst="wedgeRoundRectCallout">
            <a:avLst>
              <a:gd name="adj1" fmla="val 90047"/>
              <a:gd name="adj2" fmla="val 107683"/>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8189495" y="779535"/>
            <a:ext cx="2270173" cy="923330"/>
          </a:xfrm>
          <a:prstGeom prst="rect">
            <a:avLst/>
          </a:prstGeom>
          <a:noFill/>
        </p:spPr>
        <p:txBody>
          <a:bodyPr wrap="none" rtlCol="0">
            <a:spAutoFit/>
          </a:bodyPr>
          <a:lstStyle/>
          <a:p>
            <a:pPr algn="ctr"/>
            <a:endParaRPr lang="en-US" b="1" i="1" dirty="0">
              <a:latin typeface="Karla" charset="0"/>
              <a:ea typeface="Karla" charset="0"/>
              <a:cs typeface="Karla" charset="0"/>
            </a:endParaRP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 </a:t>
            </a:r>
            <a:r>
              <a:rPr lang="en-US" b="1" i="1" dirty="0">
                <a:latin typeface="Karla" charset="0"/>
                <a:ea typeface="Karla" charset="0"/>
                <a:cs typeface="Karla" charset="0"/>
              </a:rPr>
              <a:t>Y</a:t>
            </a:r>
          </a:p>
          <a:p>
            <a:pPr algn="ctr"/>
            <a:r>
              <a:rPr lang="en-US" dirty="0">
                <a:latin typeface="Karla" charset="0"/>
                <a:ea typeface="Karla" charset="0"/>
                <a:cs typeface="Karla" charset="0"/>
              </a:rPr>
              <a:t>is Yes/No</a:t>
            </a:r>
          </a:p>
        </p:txBody>
      </p:sp>
    </p:spTree>
    <p:extLst>
      <p:ext uri="{BB962C8B-B14F-4D97-AF65-F5344CB8AC3E}">
        <p14:creationId xmlns:p14="http://schemas.microsoft.com/office/powerpoint/2010/main" val="11451293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Classification Methods (so far)</a:t>
            </a:r>
          </a:p>
        </p:txBody>
      </p:sp>
    </p:spTree>
    <p:extLst>
      <p:ext uri="{BB962C8B-B14F-4D97-AF65-F5344CB8AC3E}">
        <p14:creationId xmlns:p14="http://schemas.microsoft.com/office/powerpoint/2010/main" val="33215953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Quadratic Discriminant Analysis (QDA)</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We have seen 3 major methods for doing classification:</a:t>
            </a:r>
          </a:p>
          <a:p>
            <a:pPr marL="457200" indent="-457200">
              <a:buFont typeface="Arial" panose="020B0604020202020204" pitchFamily="34" charset="0"/>
              <a:buChar char="•"/>
            </a:pPr>
            <a:r>
              <a:rPr lang="en-US" dirty="0"/>
              <a:t>Logistic Regression</a:t>
            </a:r>
          </a:p>
          <a:p>
            <a:pPr marL="457200" indent="-457200">
              <a:buFont typeface="Arial" panose="020B0604020202020204" pitchFamily="34" charset="0"/>
              <a:buChar char="•"/>
            </a:pPr>
            <a:r>
              <a:rPr lang="en-US" i="1" dirty="0"/>
              <a:t>k</a:t>
            </a:r>
            <a:r>
              <a:rPr lang="en-US" dirty="0"/>
              <a:t>-NN</a:t>
            </a:r>
          </a:p>
          <a:p>
            <a:pPr marL="457200" indent="-457200">
              <a:buFont typeface="Arial" panose="020B0604020202020204" pitchFamily="34" charset="0"/>
              <a:buChar char="•"/>
            </a:pPr>
            <a:r>
              <a:rPr lang="en-US" dirty="0"/>
              <a:t>Discriminant Analysis (LDA and QDA)</a:t>
            </a:r>
          </a:p>
          <a:p>
            <a:r>
              <a:rPr lang="en-US" dirty="0"/>
              <a:t>For a specific problem, which approach should be used?</a:t>
            </a:r>
          </a:p>
          <a:p>
            <a:endParaRPr lang="en-US" dirty="0"/>
          </a:p>
          <a:p>
            <a:r>
              <a:rPr lang="en-US" dirty="0"/>
              <a:t>Well of course, it depends on the nature of the data.  So how should we decide? </a:t>
            </a:r>
          </a:p>
          <a:p>
            <a:endParaRPr lang="en-US" dirty="0"/>
          </a:p>
          <a:p>
            <a:r>
              <a:rPr lang="en-US" dirty="0"/>
              <a:t>Visualize the data!</a:t>
            </a:r>
          </a:p>
        </p:txBody>
      </p:sp>
    </p:spTree>
    <p:extLst>
      <p:ext uri="{BB962C8B-B14F-4D97-AF65-F5344CB8AC3E}">
        <p14:creationId xmlns:p14="http://schemas.microsoft.com/office/powerpoint/2010/main" val="1557985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Six Classification Models We'll Compare</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sz="2400" dirty="0"/>
              <a:t>Let's investigate which method will work the best (as measured by lowest overall classification error rate), by considering 6 different models for 4 different data sets (each data set as a pair of predictors...you can think of them as the first 2 PCA components…to come later in the lecture).  The 6 models to consider are:</a:t>
            </a:r>
          </a:p>
          <a:p>
            <a:pPr marL="457200" indent="-457200">
              <a:buFont typeface="Arial" panose="020B0604020202020204" pitchFamily="34" charset="0"/>
              <a:buChar char="•"/>
            </a:pPr>
            <a:r>
              <a:rPr lang="en-US" sz="2400" dirty="0"/>
              <a:t>A logistic regression with only 'linear' main effects}</a:t>
            </a:r>
          </a:p>
          <a:p>
            <a:pPr marL="457200" indent="-457200">
              <a:buFont typeface="Arial" panose="020B0604020202020204" pitchFamily="34" charset="0"/>
              <a:buChar char="•"/>
            </a:pPr>
            <a:r>
              <a:rPr lang="en-US" sz="2400" dirty="0"/>
              <a:t>A logistic regression with only 'linear' and 'quadratic' effects}</a:t>
            </a:r>
          </a:p>
          <a:p>
            <a:pPr marL="457200" indent="-457200">
              <a:buFont typeface="Arial" panose="020B0604020202020204" pitchFamily="34" charset="0"/>
              <a:buChar char="•"/>
            </a:pPr>
            <a:r>
              <a:rPr lang="en-US" sz="2400" dirty="0"/>
              <a:t>LDA</a:t>
            </a:r>
          </a:p>
          <a:p>
            <a:pPr marL="457200" indent="-457200">
              <a:buFont typeface="Arial" panose="020B0604020202020204" pitchFamily="34" charset="0"/>
              <a:buChar char="•"/>
            </a:pPr>
            <a:r>
              <a:rPr lang="en-US" sz="2400" dirty="0"/>
              <a:t>QDA</a:t>
            </a:r>
          </a:p>
          <a:p>
            <a:pPr marL="457200" indent="-457200">
              <a:buFont typeface="Arial" panose="020B0604020202020204" pitchFamily="34" charset="0"/>
              <a:buChar char="•"/>
            </a:pPr>
            <a:r>
              <a:rPr lang="en-US" sz="2400" i="1" dirty="0"/>
              <a:t>k</a:t>
            </a:r>
            <a:r>
              <a:rPr lang="en-US" sz="2400" dirty="0"/>
              <a:t>-NN where </a:t>
            </a:r>
            <a:r>
              <a:rPr lang="en-US" sz="2400" i="1" dirty="0"/>
              <a:t>k</a:t>
            </a:r>
            <a:r>
              <a:rPr lang="en-US" sz="2400" dirty="0"/>
              <a:t> = 3</a:t>
            </a:r>
          </a:p>
          <a:p>
            <a:pPr marL="457200" indent="-457200">
              <a:buFont typeface="Arial" panose="020B0604020202020204" pitchFamily="34" charset="0"/>
              <a:buChar char="•"/>
            </a:pPr>
            <a:r>
              <a:rPr lang="en-US" sz="2400" i="1" dirty="0"/>
              <a:t>k</a:t>
            </a:r>
            <a:r>
              <a:rPr lang="en-US" sz="2400" dirty="0"/>
              <a:t>-NN where </a:t>
            </a:r>
            <a:r>
              <a:rPr lang="en-US" sz="2400" i="1" dirty="0"/>
              <a:t>k </a:t>
            </a:r>
            <a:r>
              <a:rPr lang="en-US" sz="2400" dirty="0"/>
              <a:t>= 25</a:t>
            </a:r>
          </a:p>
          <a:p>
            <a:r>
              <a:rPr lang="en-US" sz="2400" dirty="0"/>
              <a:t>What else will also be important to measure (besides error rate)?</a:t>
            </a:r>
          </a:p>
        </p:txBody>
      </p:sp>
    </p:spTree>
    <p:extLst>
      <p:ext uri="{BB962C8B-B14F-4D97-AF65-F5344CB8AC3E}">
        <p14:creationId xmlns:p14="http://schemas.microsoft.com/office/powerpoint/2010/main" val="1953334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Which method should perform better?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971961" y="1177758"/>
                <a:ext cx="10327008" cy="5375442"/>
              </a:xfrm>
            </p:spPr>
            <p:txBody>
              <a:bodyPr/>
              <a:lstStyle/>
              <a:p>
                <a:r>
                  <a:rPr lang="en-US" i="1" dirty="0"/>
                  <a:t>n</a:t>
                </a:r>
                <a:r>
                  <a:rPr lang="en-US" dirty="0"/>
                  <a:t> = 20,000, </a:t>
                </a:r>
                <a:r>
                  <a:rPr lang="en-US" i="1" dirty="0"/>
                  <a:t>p</a:t>
                </a:r>
                <a:r>
                  <a:rPr lang="en-US" dirty="0"/>
                  <a:t> = 2, </a:t>
                </a:r>
                <a:r>
                  <a:rPr lang="en-US" i="1" dirty="0"/>
                  <a:t>K</a:t>
                </a:r>
                <a:r>
                  <a:rPr lang="en-US" dirty="0"/>
                  <a:t> = 2, </a:t>
                </a:r>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r>
                  <a:rPr lang="en-US" baseline="-25000" dirty="0"/>
                  <a:t>1</a:t>
                </a:r>
                <a:r>
                  <a:rPr lang="el-GR" dirty="0"/>
                  <a:t> =</a:t>
                </a:r>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 </m:t>
                    </m:r>
                  </m:oMath>
                </a14:m>
                <a:r>
                  <a:rPr lang="el-GR" baseline="-25000" dirty="0"/>
                  <a:t>2</a:t>
                </a:r>
                <a:r>
                  <a:rPr lang="el-GR" dirty="0"/>
                  <a:t> =</a:t>
                </a:r>
                <a:r>
                  <a:rPr lang="en-US" dirty="0"/>
                  <a:t> </a:t>
                </a:r>
                <a:r>
                  <a:rPr lang="el-GR" dirty="0"/>
                  <a:t>0.5 </a:t>
                </a:r>
                <a:endParaRPr lang="en-US"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000" dirty="0"/>
              </a:p>
              <a:p>
                <a:endParaRPr lang="en-US" sz="2400" dirty="0"/>
              </a:p>
              <a:p>
                <a:endParaRPr lang="el-GR" sz="2400" dirty="0">
                  <a:effectLst/>
                </a:endParaRP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971961" y="1177758"/>
                <a:ext cx="10327008" cy="5375442"/>
              </a:xfrm>
              <a:blipFill>
                <a:blip r:embed="rId3"/>
                <a:stretch>
                  <a:fillRect l="-1229" t="-1179"/>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29C0E449-ABD6-444A-9DB0-2D57F8E5D8F7}"/>
              </a:ext>
            </a:extLst>
          </p:cNvPr>
          <p:cNvSpPr/>
          <p:nvPr/>
        </p:nvSpPr>
        <p:spPr>
          <a:xfrm>
            <a:off x="5746707" y="4778556"/>
            <a:ext cx="6096000" cy="830997"/>
          </a:xfrm>
          <a:prstGeom prst="rect">
            <a:avLst/>
          </a:prstGeom>
        </p:spPr>
        <p:txBody>
          <a:bodyPr>
            <a:spAutoFit/>
          </a:bodyPr>
          <a:lstStyle/>
          <a:p>
            <a:r>
              <a:rPr lang="en-US" sz="2400" dirty="0"/>
              <a:t>Notice anything fishy about our answers? What did Kevin do? What should he have done? </a:t>
            </a:r>
          </a:p>
        </p:txBody>
      </p:sp>
      <p:pic>
        <p:nvPicPr>
          <p:cNvPr id="7" name="Picture 1" descr="page46image3894944">
            <a:extLst>
              <a:ext uri="{FF2B5EF4-FFF2-40B4-BE49-F238E27FC236}">
                <a16:creationId xmlns:a16="http://schemas.microsoft.com/office/drawing/2014/main" id="{AAE494AD-B191-0A41-AC5F-389E59D0B7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0271" y="1815067"/>
            <a:ext cx="4405745" cy="44057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C2ACB8C-B544-A748-A138-A10731169A4B}"/>
              </a:ext>
            </a:extLst>
          </p:cNvPr>
          <p:cNvPicPr>
            <a:picLocks noChangeAspect="1"/>
          </p:cNvPicPr>
          <p:nvPr/>
        </p:nvPicPr>
        <p:blipFill>
          <a:blip r:embed="rId5"/>
          <a:stretch>
            <a:fillRect/>
          </a:stretch>
        </p:blipFill>
        <p:spPr>
          <a:xfrm>
            <a:off x="6479979" y="1299827"/>
            <a:ext cx="5067300" cy="3187700"/>
          </a:xfrm>
          <a:prstGeom prst="rect">
            <a:avLst/>
          </a:prstGeom>
          <a:ln>
            <a:solidFill>
              <a:schemeClr val="tx1"/>
            </a:solidFill>
          </a:ln>
        </p:spPr>
      </p:pic>
    </p:spTree>
    <p:extLst>
      <p:ext uri="{BB962C8B-B14F-4D97-AF65-F5344CB8AC3E}">
        <p14:creationId xmlns:p14="http://schemas.microsoft.com/office/powerpoint/2010/main" val="29419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Easy to implement in Python</a:t>
            </a:r>
          </a:p>
        </p:txBody>
      </p:sp>
      <p:pic>
        <p:nvPicPr>
          <p:cNvPr id="5122" name="Picture 2" descr="page48image3904352">
            <a:extLst>
              <a:ext uri="{FF2B5EF4-FFF2-40B4-BE49-F238E27FC236}">
                <a16:creationId xmlns:a16="http://schemas.microsoft.com/office/drawing/2014/main" id="{AFAB742A-5D92-7F47-84F1-B8406FBF0F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1645" y="1316302"/>
            <a:ext cx="9187639" cy="4793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0766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Which method should perform better? #2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971961" y="1177758"/>
                <a:ext cx="10327008" cy="5375442"/>
              </a:xfrm>
            </p:spPr>
            <p:txBody>
              <a:bodyPr/>
              <a:lstStyle/>
              <a:p>
                <a:r>
                  <a:rPr lang="en-US" i="1" dirty="0"/>
                  <a:t>n</a:t>
                </a:r>
                <a:r>
                  <a:rPr lang="en-US" dirty="0"/>
                  <a:t> = 20,000, </a:t>
                </a:r>
                <a:r>
                  <a:rPr lang="en-US" i="1" dirty="0"/>
                  <a:t>p</a:t>
                </a:r>
                <a:r>
                  <a:rPr lang="en-US" dirty="0"/>
                  <a:t> = 2, </a:t>
                </a:r>
                <a:r>
                  <a:rPr lang="en-US" i="1" dirty="0"/>
                  <a:t>K</a:t>
                </a:r>
                <a:r>
                  <a:rPr lang="en-US" dirty="0"/>
                  <a:t> = 2, </a:t>
                </a:r>
                <a14:m>
                  <m:oMath xmlns:m="http://schemas.openxmlformats.org/officeDocument/2006/math">
                    <m:r>
                      <a:rPr lang="en-US" i="1">
                        <a:latin typeface="Cambria Math" panose="02040503050406030204" pitchFamily="18" charset="0"/>
                        <a:ea typeface="Cambria Math" panose="02040503050406030204" pitchFamily="18" charset="0"/>
                      </a:rPr>
                      <m:t>𝜋</m:t>
                    </m:r>
                  </m:oMath>
                </a14:m>
                <a:r>
                  <a:rPr lang="en-US" baseline="-25000" dirty="0"/>
                  <a:t>1</a:t>
                </a:r>
                <a:r>
                  <a:rPr lang="el-GR" dirty="0"/>
                  <a:t> =</a:t>
                </a:r>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𝜋</m:t>
                    </m:r>
                  </m:oMath>
                </a14:m>
                <a:r>
                  <a:rPr lang="el-GR" baseline="-25000" dirty="0"/>
                  <a:t>2</a:t>
                </a:r>
                <a:r>
                  <a:rPr lang="el-GR" dirty="0"/>
                  <a:t> =</a:t>
                </a:r>
                <a:r>
                  <a:rPr lang="en-US" dirty="0"/>
                  <a:t> </a:t>
                </a:r>
                <a:r>
                  <a:rPr lang="el-GR" dirty="0"/>
                  <a:t>0.5 </a:t>
                </a:r>
                <a:endParaRPr lang="en-US"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000" dirty="0"/>
              </a:p>
              <a:p>
                <a:endParaRPr lang="en-US" sz="2400" dirty="0"/>
              </a:p>
              <a:p>
                <a:endParaRPr lang="el-GR" sz="2400" dirty="0">
                  <a:effectLst/>
                </a:endParaRP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971961" y="1177758"/>
                <a:ext cx="10327008" cy="5375442"/>
              </a:xfrm>
              <a:blipFill>
                <a:blip r:embed="rId3"/>
                <a:stretch>
                  <a:fillRect l="-1229" t="-1179"/>
                </a:stretch>
              </a:blipFill>
            </p:spPr>
            <p:txBody>
              <a:bodyPr/>
              <a:lstStyle/>
              <a:p>
                <a:r>
                  <a:rPr lang="en-US">
                    <a:noFill/>
                  </a:rPr>
                  <a:t> </a:t>
                </a:r>
              </a:p>
            </p:txBody>
          </p:sp>
        </mc:Fallback>
      </mc:AlternateContent>
      <p:pic>
        <p:nvPicPr>
          <p:cNvPr id="7169" name="Picture 1" descr="page49image3855968">
            <a:extLst>
              <a:ext uri="{FF2B5EF4-FFF2-40B4-BE49-F238E27FC236}">
                <a16:creationId xmlns:a16="http://schemas.microsoft.com/office/drawing/2014/main" id="{8FF545F5-26F9-F54C-B07E-36252AE492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961" y="1731879"/>
            <a:ext cx="4528294" cy="45282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FF92E9A-C441-6E46-8433-19E169ECEF5C}"/>
              </a:ext>
            </a:extLst>
          </p:cNvPr>
          <p:cNvPicPr>
            <a:picLocks noChangeAspect="1"/>
          </p:cNvPicPr>
          <p:nvPr/>
        </p:nvPicPr>
        <p:blipFill>
          <a:blip r:embed="rId5"/>
          <a:stretch>
            <a:fillRect/>
          </a:stretch>
        </p:blipFill>
        <p:spPr>
          <a:xfrm>
            <a:off x="6096000" y="2162055"/>
            <a:ext cx="5270971" cy="3406847"/>
          </a:xfrm>
          <a:prstGeom prst="rect">
            <a:avLst/>
          </a:prstGeom>
          <a:ln>
            <a:solidFill>
              <a:schemeClr val="tx1"/>
            </a:solidFill>
          </a:ln>
        </p:spPr>
      </p:pic>
    </p:spTree>
    <p:extLst>
      <p:ext uri="{BB962C8B-B14F-4D97-AF65-F5344CB8AC3E}">
        <p14:creationId xmlns:p14="http://schemas.microsoft.com/office/powerpoint/2010/main" val="398372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Which method should perform better? #3</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971961" y="1177758"/>
                <a:ext cx="10327008" cy="5375442"/>
              </a:xfrm>
            </p:spPr>
            <p:txBody>
              <a:bodyPr/>
              <a:lstStyle/>
              <a:p>
                <a:r>
                  <a:rPr lang="en-US" i="1" dirty="0"/>
                  <a:t>n</a:t>
                </a:r>
                <a:r>
                  <a:rPr lang="en-US" dirty="0"/>
                  <a:t> = 20,000, </a:t>
                </a:r>
                <a:r>
                  <a:rPr lang="en-US" i="1" dirty="0"/>
                  <a:t>p</a:t>
                </a:r>
                <a:r>
                  <a:rPr lang="en-US" dirty="0"/>
                  <a:t> = 2, </a:t>
                </a:r>
                <a:r>
                  <a:rPr lang="en-US" i="1" dirty="0"/>
                  <a:t>K</a:t>
                </a:r>
                <a:r>
                  <a:rPr lang="en-US" dirty="0"/>
                  <a:t> = 2, </a:t>
                </a:r>
                <a14:m>
                  <m:oMath xmlns:m="http://schemas.openxmlformats.org/officeDocument/2006/math">
                    <m:r>
                      <a:rPr lang="en-US" i="1">
                        <a:latin typeface="Cambria Math" panose="02040503050406030204" pitchFamily="18" charset="0"/>
                        <a:ea typeface="Cambria Math" panose="02040503050406030204" pitchFamily="18" charset="0"/>
                      </a:rPr>
                      <m:t>𝜋</m:t>
                    </m:r>
                  </m:oMath>
                </a14:m>
                <a:r>
                  <a:rPr lang="en-US" baseline="-25000" dirty="0"/>
                  <a:t>1</a:t>
                </a:r>
                <a:r>
                  <a:rPr lang="el-GR" dirty="0"/>
                  <a:t> =</a:t>
                </a:r>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𝜋</m:t>
                    </m:r>
                  </m:oMath>
                </a14:m>
                <a:r>
                  <a:rPr lang="el-GR" baseline="-25000" dirty="0"/>
                  <a:t>2</a:t>
                </a:r>
                <a:r>
                  <a:rPr lang="el-GR" dirty="0"/>
                  <a:t> =</a:t>
                </a:r>
                <a:r>
                  <a:rPr lang="en-US" dirty="0"/>
                  <a:t> </a:t>
                </a:r>
                <a:r>
                  <a:rPr lang="el-GR" dirty="0"/>
                  <a:t>0.5 </a:t>
                </a:r>
                <a:endParaRPr lang="en-US"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000" dirty="0"/>
              </a:p>
              <a:p>
                <a:endParaRPr lang="en-US" sz="2400" dirty="0"/>
              </a:p>
              <a:p>
                <a:endParaRPr lang="el-GR" sz="2400" dirty="0">
                  <a:effectLst/>
                </a:endParaRP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971961" y="1177758"/>
                <a:ext cx="10327008" cy="5375442"/>
              </a:xfrm>
              <a:blipFill>
                <a:blip r:embed="rId3"/>
                <a:stretch>
                  <a:fillRect l="-1229" t="-1179"/>
                </a:stretch>
              </a:blipFill>
            </p:spPr>
            <p:txBody>
              <a:bodyPr/>
              <a:lstStyle/>
              <a:p>
                <a:r>
                  <a:rPr lang="en-US">
                    <a:noFill/>
                  </a:rPr>
                  <a:t> </a:t>
                </a:r>
              </a:p>
            </p:txBody>
          </p:sp>
        </mc:Fallback>
      </mc:AlternateContent>
      <p:pic>
        <p:nvPicPr>
          <p:cNvPr id="9217" name="Picture 1" descr="page52image3898976">
            <a:extLst>
              <a:ext uri="{FF2B5EF4-FFF2-40B4-BE49-F238E27FC236}">
                <a16:creationId xmlns:a16="http://schemas.microsoft.com/office/drawing/2014/main" id="{94E1D0BD-B254-7C40-AACD-316CC95791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364" y="1678819"/>
            <a:ext cx="4675474" cy="467547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314BDAF-7B37-394C-ABA0-2EDF02452CAC}"/>
              </a:ext>
            </a:extLst>
          </p:cNvPr>
          <p:cNvPicPr>
            <a:picLocks noChangeAspect="1"/>
          </p:cNvPicPr>
          <p:nvPr/>
        </p:nvPicPr>
        <p:blipFill>
          <a:blip r:embed="rId5"/>
          <a:stretch>
            <a:fillRect/>
          </a:stretch>
        </p:blipFill>
        <p:spPr>
          <a:xfrm>
            <a:off x="6096000" y="2201779"/>
            <a:ext cx="5054600" cy="3327400"/>
          </a:xfrm>
          <a:prstGeom prst="rect">
            <a:avLst/>
          </a:prstGeom>
          <a:ln>
            <a:solidFill>
              <a:schemeClr val="tx1"/>
            </a:solidFill>
          </a:ln>
        </p:spPr>
      </p:pic>
      <p:pic>
        <p:nvPicPr>
          <p:cNvPr id="5" name="Picture 4">
            <a:extLst>
              <a:ext uri="{FF2B5EF4-FFF2-40B4-BE49-F238E27FC236}">
                <a16:creationId xmlns:a16="http://schemas.microsoft.com/office/drawing/2014/main" id="{7ADCB4A8-CF10-854D-9445-E51CA5094DA2}"/>
              </a:ext>
            </a:extLst>
          </p:cNvPr>
          <p:cNvPicPr>
            <a:picLocks noChangeAspect="1"/>
          </p:cNvPicPr>
          <p:nvPr/>
        </p:nvPicPr>
        <p:blipFill>
          <a:blip r:embed="rId6"/>
          <a:stretch>
            <a:fillRect/>
          </a:stretch>
        </p:blipFill>
        <p:spPr>
          <a:xfrm>
            <a:off x="7710169" y="3775322"/>
            <a:ext cx="1771168" cy="400438"/>
          </a:xfrm>
          <a:prstGeom prst="rect">
            <a:avLst/>
          </a:prstGeom>
        </p:spPr>
      </p:pic>
      <p:pic>
        <p:nvPicPr>
          <p:cNvPr id="6" name="Picture 5">
            <a:extLst>
              <a:ext uri="{FF2B5EF4-FFF2-40B4-BE49-F238E27FC236}">
                <a16:creationId xmlns:a16="http://schemas.microsoft.com/office/drawing/2014/main" id="{F83E19A0-E667-0A4C-B2D9-002C1504321B}"/>
              </a:ext>
            </a:extLst>
          </p:cNvPr>
          <p:cNvPicPr>
            <a:picLocks noChangeAspect="1"/>
          </p:cNvPicPr>
          <p:nvPr/>
        </p:nvPicPr>
        <p:blipFill>
          <a:blip r:embed="rId7"/>
          <a:stretch>
            <a:fillRect/>
          </a:stretch>
        </p:blipFill>
        <p:spPr>
          <a:xfrm>
            <a:off x="7866773" y="4202071"/>
            <a:ext cx="1507884" cy="415437"/>
          </a:xfrm>
          <a:prstGeom prst="rect">
            <a:avLst/>
          </a:prstGeom>
        </p:spPr>
      </p:pic>
    </p:spTree>
    <p:extLst>
      <p:ext uri="{BB962C8B-B14F-4D97-AF65-F5344CB8AC3E}">
        <p14:creationId xmlns:p14="http://schemas.microsoft.com/office/powerpoint/2010/main" val="371174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Which method should perform better? #4</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971961" y="1177758"/>
                <a:ext cx="10327008" cy="5375442"/>
              </a:xfrm>
            </p:spPr>
            <p:txBody>
              <a:bodyPr/>
              <a:lstStyle/>
              <a:p>
                <a:r>
                  <a:rPr lang="en-US" i="1" dirty="0"/>
                  <a:t>n</a:t>
                </a:r>
                <a:r>
                  <a:rPr lang="en-US" dirty="0"/>
                  <a:t> = 20,000, </a:t>
                </a:r>
                <a:r>
                  <a:rPr lang="en-US" i="1" dirty="0"/>
                  <a:t>p</a:t>
                </a:r>
                <a:r>
                  <a:rPr lang="en-US" dirty="0"/>
                  <a:t> = 2, </a:t>
                </a:r>
                <a:r>
                  <a:rPr lang="en-US" i="1" dirty="0"/>
                  <a:t>K</a:t>
                </a:r>
                <a:r>
                  <a:rPr lang="en-US" dirty="0"/>
                  <a:t> = 2, </a:t>
                </a:r>
                <a14:m>
                  <m:oMath xmlns:m="http://schemas.openxmlformats.org/officeDocument/2006/math">
                    <m:r>
                      <a:rPr lang="en-US" i="1">
                        <a:latin typeface="Cambria Math" panose="02040503050406030204" pitchFamily="18" charset="0"/>
                        <a:ea typeface="Cambria Math" panose="02040503050406030204" pitchFamily="18" charset="0"/>
                      </a:rPr>
                      <m:t>𝜋</m:t>
                    </m:r>
                  </m:oMath>
                </a14:m>
                <a:r>
                  <a:rPr lang="en-US" baseline="-25000" dirty="0"/>
                  <a:t>1</a:t>
                </a:r>
                <a:r>
                  <a:rPr lang="el-GR" dirty="0"/>
                  <a:t> =</a:t>
                </a:r>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𝜋</m:t>
                    </m:r>
                  </m:oMath>
                </a14:m>
                <a:r>
                  <a:rPr lang="el-GR" baseline="-25000" dirty="0"/>
                  <a:t>2</a:t>
                </a:r>
                <a:r>
                  <a:rPr lang="el-GR" dirty="0"/>
                  <a:t> =</a:t>
                </a:r>
                <a:r>
                  <a:rPr lang="en-US" dirty="0"/>
                  <a:t> </a:t>
                </a:r>
                <a:r>
                  <a:rPr lang="el-GR" dirty="0"/>
                  <a:t>0.5 </a:t>
                </a:r>
                <a:endParaRPr lang="en-US"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000" dirty="0"/>
              </a:p>
              <a:p>
                <a:endParaRPr lang="en-US" sz="2400" dirty="0"/>
              </a:p>
              <a:p>
                <a:endParaRPr lang="el-GR" sz="2400" dirty="0">
                  <a:effectLst/>
                </a:endParaRP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971961" y="1177758"/>
                <a:ext cx="10327008" cy="5375442"/>
              </a:xfrm>
              <a:blipFill>
                <a:blip r:embed="rId2"/>
                <a:stretch>
                  <a:fillRect l="-1229" t="-1179"/>
                </a:stretch>
              </a:blipFill>
            </p:spPr>
            <p:txBody>
              <a:bodyPr/>
              <a:lstStyle/>
              <a:p>
                <a:r>
                  <a:rPr lang="en-US">
                    <a:noFill/>
                  </a:rPr>
                  <a:t> </a:t>
                </a:r>
              </a:p>
            </p:txBody>
          </p:sp>
        </mc:Fallback>
      </mc:AlternateContent>
      <p:pic>
        <p:nvPicPr>
          <p:cNvPr id="10241" name="Picture 1" descr="page54image3886432">
            <a:extLst>
              <a:ext uri="{FF2B5EF4-FFF2-40B4-BE49-F238E27FC236}">
                <a16:creationId xmlns:a16="http://schemas.microsoft.com/office/drawing/2014/main" id="{FF3EC437-0187-A34A-99C6-D75B7ABD2B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961" y="1718024"/>
            <a:ext cx="4405745" cy="44057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D8F97D4-BD14-2448-8A97-436F291A4EC2}"/>
              </a:ext>
            </a:extLst>
          </p:cNvPr>
          <p:cNvPicPr>
            <a:picLocks noChangeAspect="1"/>
          </p:cNvPicPr>
          <p:nvPr/>
        </p:nvPicPr>
        <p:blipFill>
          <a:blip r:embed="rId4"/>
          <a:stretch>
            <a:fillRect/>
          </a:stretch>
        </p:blipFill>
        <p:spPr>
          <a:xfrm>
            <a:off x="6096000" y="1977159"/>
            <a:ext cx="5080000" cy="3263900"/>
          </a:xfrm>
          <a:prstGeom prst="rect">
            <a:avLst/>
          </a:prstGeom>
          <a:ln>
            <a:solidFill>
              <a:schemeClr val="tx1"/>
            </a:solidFill>
          </a:ln>
        </p:spPr>
      </p:pic>
    </p:spTree>
    <p:extLst>
      <p:ext uri="{BB962C8B-B14F-4D97-AF65-F5344CB8AC3E}">
        <p14:creationId xmlns:p14="http://schemas.microsoft.com/office/powerpoint/2010/main" val="3225051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Summary of Results</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sz="2400" dirty="0"/>
              <a:t>Generally speaking:</a:t>
            </a:r>
          </a:p>
          <a:p>
            <a:pPr marL="457200" indent="-457200">
              <a:buFont typeface="Arial" panose="020B0604020202020204" pitchFamily="34" charset="0"/>
              <a:buChar char="•"/>
            </a:pPr>
            <a:r>
              <a:rPr lang="en-US" sz="2400" dirty="0"/>
              <a:t>LDA outperforms Logistic Regression if the distribution of predictors is reasonably MVN (with constant covariance).</a:t>
            </a:r>
          </a:p>
          <a:p>
            <a:pPr marL="457200" indent="-457200">
              <a:buFont typeface="Arial" panose="020B0604020202020204" pitchFamily="34" charset="0"/>
              <a:buChar char="•"/>
            </a:pPr>
            <a:r>
              <a:rPr lang="en-US" sz="2400" dirty="0"/>
              <a:t>QDA outperforms LDA  if the covariances are not the same in the groups.</a:t>
            </a:r>
          </a:p>
          <a:p>
            <a:pPr marL="457200" indent="-457200">
              <a:buFont typeface="Arial" panose="020B0604020202020204" pitchFamily="34" charset="0"/>
              <a:buChar char="•"/>
            </a:pPr>
            <a:r>
              <a:rPr lang="en-US" sz="2400" dirty="0"/>
              <a:t>k-NN outperforms the others if the decision boundary is extremely non-linear.</a:t>
            </a:r>
          </a:p>
          <a:p>
            <a:pPr marL="457200" indent="-457200">
              <a:buFont typeface="Arial" panose="020B0604020202020204" pitchFamily="34" charset="0"/>
              <a:buChar char="•"/>
            </a:pPr>
            <a:r>
              <a:rPr lang="en-US" sz="2400" dirty="0"/>
              <a:t>Of course, we can always adapt our models (logistic and LDA/QDA) to include polynomial terms, interaction terms, etc... to improve classification (watch out for overfitting!)</a:t>
            </a:r>
          </a:p>
          <a:p>
            <a:pPr marL="457200" indent="-457200">
              <a:buFont typeface="Arial" panose="020B0604020202020204" pitchFamily="34" charset="0"/>
              <a:buChar char="•"/>
            </a:pPr>
            <a:r>
              <a:rPr lang="en-US" sz="2400" dirty="0"/>
              <a:t>In order of </a:t>
            </a:r>
            <a:r>
              <a:rPr lang="en-US" sz="2400" u="sng" dirty="0">
                <a:solidFill>
                  <a:srgbClr val="FF0000"/>
                </a:solidFill>
              </a:rPr>
              <a:t>computational speed</a:t>
            </a:r>
            <a:r>
              <a:rPr lang="en-US" sz="2400" dirty="0">
                <a:solidFill>
                  <a:srgbClr val="FF0000"/>
                </a:solidFill>
              </a:rPr>
              <a:t> </a:t>
            </a:r>
            <a:r>
              <a:rPr lang="en-US" sz="2400" dirty="0"/>
              <a:t>(generally speaking, it depends on </a:t>
            </a:r>
            <a:r>
              <a:rPr lang="en-US" sz="2400" i="1" dirty="0"/>
              <a:t>K</a:t>
            </a:r>
            <a:r>
              <a:rPr lang="en-US" sz="2400" dirty="0"/>
              <a:t>, </a:t>
            </a:r>
            <a:r>
              <a:rPr lang="en-US" sz="2400" i="1" dirty="0"/>
              <a:t>p</a:t>
            </a:r>
            <a:r>
              <a:rPr lang="en-US" sz="2400" dirty="0"/>
              <a:t>, and </a:t>
            </a:r>
            <a:r>
              <a:rPr lang="en-US" sz="2400" i="1" dirty="0"/>
              <a:t>n</a:t>
            </a:r>
            <a:r>
              <a:rPr lang="en-US" sz="2400" dirty="0"/>
              <a:t> of course):</a:t>
            </a:r>
          </a:p>
          <a:p>
            <a:pPr algn="ctr"/>
            <a:r>
              <a:rPr lang="en-US" dirty="0">
                <a:solidFill>
                  <a:srgbClr val="FF0000"/>
                </a:solidFill>
              </a:rPr>
              <a:t>LDA &gt; QDA &gt; Logistic &gt; </a:t>
            </a:r>
            <a:r>
              <a:rPr lang="en-US" i="1" dirty="0">
                <a:solidFill>
                  <a:srgbClr val="FF0000"/>
                </a:solidFill>
              </a:rPr>
              <a:t>k</a:t>
            </a:r>
            <a:r>
              <a:rPr lang="en-US" dirty="0">
                <a:solidFill>
                  <a:srgbClr val="FF0000"/>
                </a:solidFill>
              </a:rPr>
              <a:t>-NN</a:t>
            </a:r>
          </a:p>
        </p:txBody>
      </p:sp>
    </p:spTree>
    <p:extLst>
      <p:ext uri="{BB962C8B-B14F-4D97-AF65-F5344CB8AC3E}">
        <p14:creationId xmlns:p14="http://schemas.microsoft.com/office/powerpoint/2010/main" val="185172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Discriminant Analysis for Classification</a:t>
            </a:r>
          </a:p>
        </p:txBody>
      </p:sp>
    </p:spTree>
    <p:extLst>
      <p:ext uri="{BB962C8B-B14F-4D97-AF65-F5344CB8AC3E}">
        <p14:creationId xmlns:p14="http://schemas.microsoft.com/office/powerpoint/2010/main" val="7811099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p:txBody>
          <a:bodyPr/>
          <a:lstStyle/>
          <a:p>
            <a:r>
              <a:rPr lang="en-US" sz="2400" dirty="0"/>
              <a:t>Linear discriminant </a:t>
            </a:r>
            <a:r>
              <a:rPr lang="en-US" sz="2400" dirty="0" err="1"/>
              <a:t>analaysis</a:t>
            </a:r>
            <a:r>
              <a:rPr lang="en-US" sz="2400" dirty="0"/>
              <a:t> (LDA) takes a different approach to classification than logistic regression.  </a:t>
            </a:r>
            <a:r>
              <a:rPr lang="en-US" sz="2400" dirty="0">
                <a:solidFill>
                  <a:srgbClr val="FF0000"/>
                </a:solidFill>
              </a:rPr>
              <a:t>Rather than attempting to model the conditional distribution of </a:t>
            </a:r>
            <a:r>
              <a:rPr lang="en-US" sz="2400" i="1" dirty="0">
                <a:solidFill>
                  <a:srgbClr val="FF0000"/>
                </a:solidFill>
              </a:rPr>
              <a:t>Y</a:t>
            </a:r>
            <a:r>
              <a:rPr lang="en-US" sz="2400" dirty="0">
                <a:solidFill>
                  <a:srgbClr val="FF0000"/>
                </a:solidFill>
              </a:rPr>
              <a:t> given </a:t>
            </a:r>
            <a:r>
              <a:rPr lang="en-US" sz="2400" i="1" dirty="0">
                <a:solidFill>
                  <a:srgbClr val="FF0000"/>
                </a:solidFill>
              </a:rPr>
              <a:t>X</a:t>
            </a:r>
            <a:r>
              <a:rPr lang="en-US" sz="2400" dirty="0">
                <a:solidFill>
                  <a:srgbClr val="FF0000"/>
                </a:solidFill>
              </a:rPr>
              <a:t>, </a:t>
            </a:r>
            <a:r>
              <a:rPr lang="en-US" sz="2400" i="1" dirty="0">
                <a:solidFill>
                  <a:srgbClr val="FF0000"/>
                </a:solidFill>
              </a:rPr>
              <a:t>P</a:t>
            </a:r>
            <a:r>
              <a:rPr lang="en-US" sz="2400" dirty="0">
                <a:solidFill>
                  <a:srgbClr val="FF0000"/>
                </a:solidFill>
              </a:rPr>
              <a:t>(</a:t>
            </a:r>
            <a:r>
              <a:rPr lang="en-US" sz="2400" i="1" dirty="0">
                <a:solidFill>
                  <a:srgbClr val="FF0000"/>
                </a:solidFill>
              </a:rPr>
              <a:t>Y </a:t>
            </a:r>
            <a:r>
              <a:rPr lang="en-US" sz="2400" dirty="0">
                <a:solidFill>
                  <a:srgbClr val="FF0000"/>
                </a:solidFill>
              </a:rPr>
              <a:t>= </a:t>
            </a:r>
            <a:r>
              <a:rPr lang="en-US" sz="2400" i="1" dirty="0" err="1">
                <a:solidFill>
                  <a:srgbClr val="FF0000"/>
                </a:solidFill>
              </a:rPr>
              <a:t>k</a:t>
            </a:r>
            <a:r>
              <a:rPr lang="en-US" sz="2400" dirty="0" err="1">
                <a:solidFill>
                  <a:srgbClr val="FF0000"/>
                </a:solidFill>
              </a:rPr>
              <a:t>|</a:t>
            </a:r>
            <a:r>
              <a:rPr lang="en-US" sz="2400" i="1" dirty="0" err="1">
                <a:solidFill>
                  <a:srgbClr val="FF0000"/>
                </a:solidFill>
              </a:rPr>
              <a:t>X</a:t>
            </a:r>
            <a:r>
              <a:rPr lang="en-US" sz="2400" i="1" dirty="0">
                <a:solidFill>
                  <a:srgbClr val="FF0000"/>
                </a:solidFill>
              </a:rPr>
              <a:t> </a:t>
            </a:r>
            <a:r>
              <a:rPr lang="en-US" sz="2400" dirty="0">
                <a:solidFill>
                  <a:srgbClr val="FF0000"/>
                </a:solidFill>
              </a:rPr>
              <a:t>= </a:t>
            </a:r>
            <a:r>
              <a:rPr lang="en-US" sz="2400" i="1" dirty="0">
                <a:solidFill>
                  <a:srgbClr val="FF0000"/>
                </a:solidFill>
              </a:rPr>
              <a:t>x</a:t>
            </a:r>
            <a:r>
              <a:rPr lang="en-US" sz="2400" dirty="0">
                <a:solidFill>
                  <a:srgbClr val="FF0000"/>
                </a:solidFill>
              </a:rPr>
              <a:t>), LDA models the distribution of the predictors </a:t>
            </a:r>
            <a:r>
              <a:rPr lang="en-US" sz="2400" i="1" dirty="0">
                <a:solidFill>
                  <a:srgbClr val="FF0000"/>
                </a:solidFill>
              </a:rPr>
              <a:t>X</a:t>
            </a:r>
            <a:r>
              <a:rPr lang="en-US" sz="2400" dirty="0">
                <a:solidFill>
                  <a:srgbClr val="FF0000"/>
                </a:solidFill>
              </a:rPr>
              <a:t> given the different categories that </a:t>
            </a:r>
            <a:r>
              <a:rPr lang="en-US" sz="2400" i="1" dirty="0">
                <a:solidFill>
                  <a:srgbClr val="FF0000"/>
                </a:solidFill>
              </a:rPr>
              <a:t>Y</a:t>
            </a:r>
            <a:r>
              <a:rPr lang="en-US" sz="2400" dirty="0">
                <a:solidFill>
                  <a:srgbClr val="FF0000"/>
                </a:solidFill>
              </a:rPr>
              <a:t> takes on, </a:t>
            </a:r>
            <a:r>
              <a:rPr lang="en-US" sz="2400" i="1" dirty="0">
                <a:solidFill>
                  <a:srgbClr val="FF0000"/>
                </a:solidFill>
              </a:rPr>
              <a:t>P</a:t>
            </a:r>
            <a:r>
              <a:rPr lang="en-US" sz="2400" dirty="0">
                <a:solidFill>
                  <a:srgbClr val="FF0000"/>
                </a:solidFill>
              </a:rPr>
              <a:t>(</a:t>
            </a:r>
            <a:r>
              <a:rPr lang="en-US" sz="2400" i="1" dirty="0">
                <a:solidFill>
                  <a:srgbClr val="FF0000"/>
                </a:solidFill>
              </a:rPr>
              <a:t>X </a:t>
            </a:r>
            <a:r>
              <a:rPr lang="en-US" sz="2400" dirty="0">
                <a:solidFill>
                  <a:srgbClr val="FF0000"/>
                </a:solidFill>
              </a:rPr>
              <a:t>= </a:t>
            </a:r>
            <a:r>
              <a:rPr lang="en-US" sz="2400" i="1" dirty="0" err="1">
                <a:solidFill>
                  <a:srgbClr val="FF0000"/>
                </a:solidFill>
              </a:rPr>
              <a:t>x</a:t>
            </a:r>
            <a:r>
              <a:rPr lang="en-US" sz="2400" dirty="0" err="1">
                <a:solidFill>
                  <a:srgbClr val="FF0000"/>
                </a:solidFill>
              </a:rPr>
              <a:t>|</a:t>
            </a:r>
            <a:r>
              <a:rPr lang="en-US" sz="2400" i="1" dirty="0" err="1">
                <a:solidFill>
                  <a:srgbClr val="FF0000"/>
                </a:solidFill>
              </a:rPr>
              <a:t>Y</a:t>
            </a:r>
            <a:r>
              <a:rPr lang="en-US" sz="2400" i="1" dirty="0">
                <a:solidFill>
                  <a:srgbClr val="FF0000"/>
                </a:solidFill>
              </a:rPr>
              <a:t> </a:t>
            </a:r>
            <a:r>
              <a:rPr lang="en-US" sz="2400" dirty="0">
                <a:solidFill>
                  <a:srgbClr val="FF0000"/>
                </a:solidFill>
              </a:rPr>
              <a:t>= </a:t>
            </a:r>
            <a:r>
              <a:rPr lang="en-US" sz="2400" i="1" dirty="0">
                <a:solidFill>
                  <a:srgbClr val="FF0000"/>
                </a:solidFill>
              </a:rPr>
              <a:t>k</a:t>
            </a:r>
            <a:r>
              <a:rPr lang="en-US" sz="2400" dirty="0">
                <a:solidFill>
                  <a:srgbClr val="FF0000"/>
                </a:solidFill>
              </a:rPr>
              <a:t>). </a:t>
            </a:r>
          </a:p>
          <a:p>
            <a:endParaRPr lang="en-US" sz="2400" dirty="0"/>
          </a:p>
          <a:p>
            <a:r>
              <a:rPr lang="en-US" sz="2400" dirty="0"/>
              <a:t>In order to flip these distributions around to model </a:t>
            </a:r>
            <a:r>
              <a:rPr lang="en-US" sz="2400" i="1" dirty="0"/>
              <a:t>P</a:t>
            </a:r>
            <a:r>
              <a:rPr lang="en-US" sz="2400" dirty="0"/>
              <a:t>(</a:t>
            </a:r>
            <a:r>
              <a:rPr lang="en-US" sz="2400" i="1" dirty="0"/>
              <a:t>X </a:t>
            </a:r>
            <a:r>
              <a:rPr lang="en-US" sz="2400" dirty="0"/>
              <a:t>= </a:t>
            </a:r>
            <a:r>
              <a:rPr lang="en-US" sz="2400" i="1" dirty="0" err="1"/>
              <a:t>x</a:t>
            </a:r>
            <a:r>
              <a:rPr lang="en-US" sz="2400" dirty="0" err="1"/>
              <a:t>|</a:t>
            </a:r>
            <a:r>
              <a:rPr lang="en-US" sz="2400" i="1" dirty="0" err="1"/>
              <a:t>Y</a:t>
            </a:r>
            <a:r>
              <a:rPr lang="en-US" sz="2400" i="1" dirty="0"/>
              <a:t> </a:t>
            </a:r>
            <a:r>
              <a:rPr lang="en-US" sz="2400" dirty="0"/>
              <a:t>= </a:t>
            </a:r>
            <a:r>
              <a:rPr lang="en-US" sz="2400" i="1" dirty="0"/>
              <a:t>k</a:t>
            </a:r>
            <a:r>
              <a:rPr lang="en-US" sz="2400" dirty="0"/>
              <a:t>) an analyst uses Bayes' theorem.</a:t>
            </a:r>
          </a:p>
          <a:p>
            <a:r>
              <a:rPr lang="en-US" sz="2400" dirty="0"/>
              <a:t>	</a:t>
            </a:r>
          </a:p>
          <a:p>
            <a:r>
              <a:rPr lang="en-US" sz="2400" dirty="0"/>
              <a:t>In this setting with one feature (one </a:t>
            </a:r>
            <a:r>
              <a:rPr lang="en-US" sz="2400" i="1" dirty="0"/>
              <a:t>X</a:t>
            </a:r>
            <a:r>
              <a:rPr lang="en-US" sz="2400" dirty="0"/>
              <a:t>), Bayes' theorem can then be written as:</a:t>
            </a:r>
          </a:p>
          <a:p>
            <a:r>
              <a:rPr lang="en-US" sz="2400" dirty="0"/>
              <a:t>	</a:t>
            </a:r>
          </a:p>
          <a:p>
            <a:r>
              <a:rPr lang="en-US" sz="2400" dirty="0"/>
              <a:t>	</a:t>
            </a:r>
          </a:p>
          <a:p>
            <a:r>
              <a:rPr lang="en-US" sz="2400" dirty="0"/>
              <a:t>What does this mean?  </a:t>
            </a:r>
          </a:p>
        </p:txBody>
      </p:sp>
      <p:pic>
        <p:nvPicPr>
          <p:cNvPr id="4" name="Picture 3">
            <a:extLst>
              <a:ext uri="{FF2B5EF4-FFF2-40B4-BE49-F238E27FC236}">
                <a16:creationId xmlns:a16="http://schemas.microsoft.com/office/drawing/2014/main" id="{88E0B1FC-CAA5-DF42-84F8-28DE2E6DBFA6}"/>
              </a:ext>
            </a:extLst>
          </p:cNvPr>
          <p:cNvPicPr>
            <a:picLocks noChangeAspect="1"/>
          </p:cNvPicPr>
          <p:nvPr/>
        </p:nvPicPr>
        <p:blipFill>
          <a:blip r:embed="rId2"/>
          <a:stretch>
            <a:fillRect/>
          </a:stretch>
        </p:blipFill>
        <p:spPr>
          <a:xfrm>
            <a:off x="3779519" y="5203305"/>
            <a:ext cx="5050675" cy="1122372"/>
          </a:xfrm>
          <a:prstGeom prst="rect">
            <a:avLst/>
          </a:prstGeom>
        </p:spPr>
      </p:pic>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Linear Discriminant Analysis (LDA)</a:t>
            </a:r>
          </a:p>
        </p:txBody>
      </p:sp>
    </p:spTree>
    <p:extLst>
      <p:ext uri="{BB962C8B-B14F-4D97-AF65-F5344CB8AC3E}">
        <p14:creationId xmlns:p14="http://schemas.microsoft.com/office/powerpoint/2010/main" val="129770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LDA (cont.)</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084497"/>
          </a:xfrm>
        </p:spPr>
        <p:txBody>
          <a:bodyPr/>
          <a:lstStyle/>
          <a:p>
            <a:r>
              <a:rPr lang="en-US" sz="2600" dirty="0"/>
              <a:t>	</a:t>
            </a:r>
          </a:p>
          <a:p>
            <a:endParaRPr lang="en-US" sz="2600" dirty="0"/>
          </a:p>
          <a:p>
            <a:r>
              <a:rPr lang="en-US" sz="2600" dirty="0"/>
              <a:t>The left hand side, </a:t>
            </a:r>
            <a:r>
              <a:rPr lang="en-US" sz="2600" i="1" dirty="0"/>
              <a:t>P</a:t>
            </a:r>
            <a:r>
              <a:rPr lang="en-US" sz="2600" dirty="0"/>
              <a:t>(</a:t>
            </a:r>
            <a:r>
              <a:rPr lang="en-US" sz="2600" i="1" dirty="0"/>
              <a:t>Y</a:t>
            </a:r>
            <a:r>
              <a:rPr lang="en-US" sz="2600" dirty="0"/>
              <a:t> = </a:t>
            </a:r>
            <a:r>
              <a:rPr lang="en-US" sz="2600" i="1" dirty="0" err="1"/>
              <a:t>k</a:t>
            </a:r>
            <a:r>
              <a:rPr lang="en-US" sz="2600" dirty="0" err="1"/>
              <a:t>|</a:t>
            </a:r>
            <a:r>
              <a:rPr lang="en-US" sz="2600" i="1" dirty="0" err="1"/>
              <a:t>X</a:t>
            </a:r>
            <a:r>
              <a:rPr lang="en-US" sz="2600" dirty="0"/>
              <a:t> = </a:t>
            </a:r>
            <a:r>
              <a:rPr lang="en-US" sz="2600" i="1" dirty="0"/>
              <a:t>x</a:t>
            </a:r>
            <a:r>
              <a:rPr lang="en-US" sz="2600" dirty="0"/>
              <a:t>), is called the </a:t>
            </a:r>
            <a:r>
              <a:rPr lang="en-US" sz="2600" i="1" dirty="0"/>
              <a:t>posterior</a:t>
            </a:r>
            <a:r>
              <a:rPr lang="en-US" sz="2600" dirty="0"/>
              <a:t> probability and gives the probability that the observation is in the </a:t>
            </a:r>
            <a:r>
              <a:rPr lang="en-US" sz="2600" i="1" dirty="0"/>
              <a:t>k</a:t>
            </a:r>
            <a:r>
              <a:rPr lang="en-US" sz="2600" i="1" baseline="30000" dirty="0"/>
              <a:t>th</a:t>
            </a:r>
            <a:r>
              <a:rPr lang="en-US" sz="2600" dirty="0"/>
              <a:t> category given the feature, </a:t>
            </a:r>
            <a:r>
              <a:rPr lang="en-US" sz="2600" i="1" dirty="0"/>
              <a:t>X</a:t>
            </a:r>
            <a:r>
              <a:rPr lang="en-US" sz="2600" dirty="0"/>
              <a:t>, takes on a specific value, </a:t>
            </a:r>
            <a:r>
              <a:rPr lang="en-US" sz="2600" i="1" dirty="0"/>
              <a:t>x</a:t>
            </a:r>
            <a:r>
              <a:rPr lang="en-US" sz="2600" dirty="0"/>
              <a:t>.   The numerator on the right is conditional distribution of the feature within category </a:t>
            </a:r>
            <a:r>
              <a:rPr lang="en-US" sz="2600" i="1" dirty="0"/>
              <a:t>k</a:t>
            </a:r>
            <a:r>
              <a:rPr lang="en-US" sz="2600" dirty="0"/>
              <a:t>, </a:t>
            </a:r>
            <a:r>
              <a:rPr lang="en-US" sz="2600" i="1" dirty="0" err="1"/>
              <a:t>f</a:t>
            </a:r>
            <a:r>
              <a:rPr lang="en-US" sz="2600" i="1" baseline="-25000" dirty="0" err="1"/>
              <a:t>k</a:t>
            </a:r>
            <a:r>
              <a:rPr lang="en-US" sz="2600" dirty="0"/>
              <a:t>(</a:t>
            </a:r>
            <a:r>
              <a:rPr lang="en-US" sz="2600" i="1" dirty="0"/>
              <a:t>x</a:t>
            </a:r>
            <a:r>
              <a:rPr lang="en-US" sz="2600" dirty="0"/>
              <a:t>), times the </a:t>
            </a:r>
            <a:r>
              <a:rPr lang="en-US" sz="2600" i="1" dirty="0"/>
              <a:t>prior</a:t>
            </a:r>
            <a:r>
              <a:rPr lang="en-US" sz="2600" dirty="0"/>
              <a:t> probability that observation is in the </a:t>
            </a:r>
            <a:r>
              <a:rPr lang="en-US" sz="2600" i="1" dirty="0"/>
              <a:t>k</a:t>
            </a:r>
            <a:r>
              <a:rPr lang="en-US" sz="2600" i="1" baseline="30000" dirty="0"/>
              <a:t>th </a:t>
            </a:r>
            <a:r>
              <a:rPr lang="en-US" sz="2600" dirty="0"/>
              <a:t>category.  </a:t>
            </a:r>
          </a:p>
          <a:p>
            <a:r>
              <a:rPr lang="en-US" sz="2600" dirty="0"/>
              <a:t>	</a:t>
            </a:r>
          </a:p>
          <a:p>
            <a:r>
              <a:rPr lang="en-US" sz="2600" dirty="0"/>
              <a:t>The </a:t>
            </a:r>
            <a:r>
              <a:rPr lang="en-US" sz="2600" i="1" dirty="0"/>
              <a:t>Bayes' classifier</a:t>
            </a:r>
            <a:r>
              <a:rPr lang="en-US" sz="2600" dirty="0"/>
              <a:t> is then selected.  That is the observation assigned to the group for which the posterior probability is the largest.</a:t>
            </a:r>
          </a:p>
        </p:txBody>
      </p:sp>
      <p:pic>
        <p:nvPicPr>
          <p:cNvPr id="4" name="Picture 3">
            <a:extLst>
              <a:ext uri="{FF2B5EF4-FFF2-40B4-BE49-F238E27FC236}">
                <a16:creationId xmlns:a16="http://schemas.microsoft.com/office/drawing/2014/main" id="{FF3346A3-16E6-8349-B4E8-2697BA9D2B3F}"/>
              </a:ext>
            </a:extLst>
          </p:cNvPr>
          <p:cNvPicPr>
            <a:picLocks noChangeAspect="1"/>
          </p:cNvPicPr>
          <p:nvPr/>
        </p:nvPicPr>
        <p:blipFill>
          <a:blip r:embed="rId2"/>
          <a:stretch>
            <a:fillRect/>
          </a:stretch>
        </p:blipFill>
        <p:spPr>
          <a:xfrm>
            <a:off x="3368019" y="983807"/>
            <a:ext cx="5257800" cy="1168400"/>
          </a:xfrm>
          <a:prstGeom prst="rect">
            <a:avLst/>
          </a:prstGeom>
        </p:spPr>
      </p:pic>
    </p:spTree>
    <p:extLst>
      <p:ext uri="{BB962C8B-B14F-4D97-AF65-F5344CB8AC3E}">
        <p14:creationId xmlns:p14="http://schemas.microsoft.com/office/powerpoint/2010/main" val="3649065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Inventor of LDA: R.A. Fisher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508897" y="1039163"/>
                <a:ext cx="10327008" cy="5236897"/>
              </a:xfrm>
            </p:spPr>
            <p:txBody>
              <a:bodyPr/>
              <a:lstStyle/>
              <a:p>
                <a:r>
                  <a:rPr lang="en-US" sz="2400" dirty="0"/>
                  <a:t>The 'Father' of Statistics.   More famous for work in genetics (statistically concluded that Mendel's genetic experiments were 'massaged').</a:t>
                </a:r>
              </a:p>
              <a:p>
                <a:r>
                  <a:rPr lang="en-US" sz="2400" dirty="0"/>
                  <a:t>Novel statistical work includes:</a:t>
                </a:r>
              </a:p>
              <a:p>
                <a:pPr marL="342900" indent="-342900">
                  <a:buFont typeface="Arial" panose="020B0604020202020204" pitchFamily="34" charset="0"/>
                  <a:buChar char="•"/>
                </a:pPr>
                <a:r>
                  <a:rPr lang="en-US" sz="2400" dirty="0"/>
                  <a:t>Experimental Design</a:t>
                </a:r>
              </a:p>
              <a:p>
                <a:pPr marL="342900" indent="-342900">
                  <a:buFont typeface="Arial" panose="020B0604020202020204" pitchFamily="34" charset="0"/>
                  <a:buChar char="•"/>
                </a:pPr>
                <a:r>
                  <a:rPr lang="en-US" sz="2400" dirty="0"/>
                  <a:t>ANOVA</a:t>
                </a:r>
              </a:p>
              <a:p>
                <a:pPr marL="342900" indent="-342900">
                  <a:buFont typeface="Arial" panose="020B0604020202020204" pitchFamily="34" charset="0"/>
                  <a:buChar char="•"/>
                </a:pPr>
                <a:r>
                  <a:rPr lang="en-US" sz="2400" i="1" dirty="0"/>
                  <a:t>F</a:t>
                </a:r>
                <a:r>
                  <a:rPr lang="en-US" sz="2400" dirty="0"/>
                  <a:t>-test (why do you think it's called the </a:t>
                </a:r>
                <a:r>
                  <a:rPr lang="en-US" sz="2400" i="1" dirty="0"/>
                  <a:t>F</a:t>
                </a:r>
                <a:r>
                  <a:rPr lang="en-US" sz="2400" dirty="0"/>
                  <a:t>-test?)</a:t>
                </a:r>
              </a:p>
              <a:p>
                <a:pPr marL="342900" indent="-342900">
                  <a:buFont typeface="Arial" panose="020B0604020202020204" pitchFamily="34" charset="0"/>
                  <a:buChar char="•"/>
                </a:pPr>
                <a:r>
                  <a:rPr lang="en-US" sz="2400" dirty="0"/>
                  <a:t>Exact test for 2 x 2 tables</a:t>
                </a:r>
              </a:p>
              <a:p>
                <a:pPr marL="342900" indent="-342900">
                  <a:buFont typeface="Arial" panose="020B0604020202020204" pitchFamily="34" charset="0"/>
                  <a:buChar char="•"/>
                </a:pPr>
                <a:r>
                  <a:rPr lang="en-US" sz="2400" dirty="0"/>
                  <a:t>Maximum Likelihood Theory</a:t>
                </a:r>
              </a:p>
              <a:p>
                <a:pPr marL="342900" indent="-342900">
                  <a:buFont typeface="Arial" panose="020B0604020202020204" pitchFamily="34" charset="0"/>
                  <a:buChar char="•"/>
                </a:pPr>
                <a:r>
                  <a:rPr lang="en-US" sz="2400" dirty="0"/>
                  <a:t>Use of </a:t>
                </a:r>
                <a14:m>
                  <m:oMath xmlns:m="http://schemas.openxmlformats.org/officeDocument/2006/math">
                    <m:r>
                      <a:rPr lang="en-US" sz="2400" i="1" smtClean="0">
                        <a:latin typeface="Cambria Math" panose="02040503050406030204" pitchFamily="18" charset="0"/>
                        <a:ea typeface="Cambria Math" panose="02040503050406030204" pitchFamily="18" charset="0"/>
                      </a:rPr>
                      <m:t>𝛼</m:t>
                    </m:r>
                  </m:oMath>
                </a14:m>
                <a:r>
                  <a:rPr lang="en-US" sz="2400" dirty="0"/>
                  <a:t> = 0.05 significance level: “The value for which P = .05, or 1 in 20, is 1.96 or nearly 2; it is convenient to take this point as a limit in judging whether a deviation is to be considered significant or not”.</a:t>
                </a:r>
              </a:p>
              <a:p>
                <a:pPr marL="342900" indent="-342900">
                  <a:buFont typeface="Arial" panose="020B0604020202020204" pitchFamily="34" charset="0"/>
                  <a:buChar char="•"/>
                </a:pPr>
                <a:r>
                  <a:rPr lang="en-US" sz="2400" dirty="0"/>
                  <a:t>	And so much more...</a:t>
                </a: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508897" y="1039163"/>
                <a:ext cx="10327008" cy="5236897"/>
              </a:xfrm>
              <a:blipFill>
                <a:blip r:embed="rId2"/>
                <a:stretch>
                  <a:fillRect l="-860" t="-969" r="-369"/>
                </a:stretch>
              </a:blipFill>
            </p:spPr>
            <p:txBody>
              <a:bodyPr/>
              <a:lstStyle/>
              <a:p>
                <a:r>
                  <a:rPr lang="en-US">
                    <a:noFill/>
                  </a:rPr>
                  <a:t> </a:t>
                </a:r>
              </a:p>
            </p:txBody>
          </p:sp>
        </mc:Fallback>
      </mc:AlternateContent>
      <p:pic>
        <p:nvPicPr>
          <p:cNvPr id="1025" name="Picture 1" descr="page7image3883968">
            <a:extLst>
              <a:ext uri="{FF2B5EF4-FFF2-40B4-BE49-F238E27FC236}">
                <a16:creationId xmlns:a16="http://schemas.microsoft.com/office/drawing/2014/main" id="{7C945D5D-B2D7-4F4B-86CB-6E6CDD6E23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102" y="1565636"/>
            <a:ext cx="2013606" cy="2673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2109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LDA for one predictor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292315"/>
              </a:xfrm>
            </p:spPr>
            <p:txBody>
              <a:bodyPr/>
              <a:lstStyle/>
              <a:p>
                <a:r>
                  <a:rPr lang="en-US" sz="2600" dirty="0"/>
                  <a:t>LDA has the simplest form when there is just one predictor/feature (</a:t>
                </a:r>
                <a:r>
                  <a:rPr lang="en-US" sz="2600" i="1" dirty="0"/>
                  <a:t>p </a:t>
                </a:r>
                <a:r>
                  <a:rPr lang="en-US" sz="2600" dirty="0"/>
                  <a:t>= 1).  In order to estimate </a:t>
                </a:r>
                <a:r>
                  <a:rPr lang="en-US" sz="2600" i="1" dirty="0" err="1"/>
                  <a:t>f</a:t>
                </a:r>
                <a:r>
                  <a:rPr lang="en-US" sz="2600" i="1" baseline="-25000" dirty="0" err="1"/>
                  <a:t>k</a:t>
                </a:r>
                <a:r>
                  <a:rPr lang="en-US" sz="2600" dirty="0"/>
                  <a:t>(</a:t>
                </a:r>
                <a:r>
                  <a:rPr lang="en-US" sz="2600" i="1" dirty="0"/>
                  <a:t>x</a:t>
                </a:r>
                <a:r>
                  <a:rPr lang="en-US" sz="2600" dirty="0"/>
                  <a:t>), we have to assume it comes from a specific distribution. If </a:t>
                </a:r>
                <a:r>
                  <a:rPr lang="en-US" sz="2600" i="1" dirty="0"/>
                  <a:t>X</a:t>
                </a:r>
                <a:r>
                  <a:rPr lang="en-US" sz="2600" dirty="0"/>
                  <a:t> is quantitative, what distribution do you think we should use? </a:t>
                </a:r>
              </a:p>
              <a:p>
                <a:endParaRPr lang="en-US" sz="1000" dirty="0"/>
              </a:p>
              <a:p>
                <a:r>
                  <a:rPr lang="en-US" sz="2600" dirty="0"/>
                  <a:t>One common assumption is that </a:t>
                </a:r>
                <a:r>
                  <a:rPr lang="en-US" sz="2600" i="1" dirty="0" err="1"/>
                  <a:t>f</a:t>
                </a:r>
                <a:r>
                  <a:rPr lang="en-US" sz="2600" i="1" baseline="-25000" dirty="0" err="1"/>
                  <a:t>k</a:t>
                </a:r>
                <a:r>
                  <a:rPr lang="en-US" sz="2600" dirty="0"/>
                  <a:t>(</a:t>
                </a:r>
                <a:r>
                  <a:rPr lang="en-US" sz="2600" i="1" dirty="0"/>
                  <a:t>x</a:t>
                </a:r>
                <a:r>
                  <a:rPr lang="en-US" sz="2600" dirty="0"/>
                  <a:t>) comes from a Normal distribution:</a:t>
                </a:r>
              </a:p>
              <a:p>
                <a:endParaRPr lang="en-US" sz="2600" dirty="0"/>
              </a:p>
              <a:p>
                <a:endParaRPr lang="en-US" sz="1000" dirty="0"/>
              </a:p>
              <a:p>
                <a:endParaRPr lang="en-US" sz="2600" dirty="0"/>
              </a:p>
              <a:p>
                <a:r>
                  <a:rPr lang="en-US" sz="2600" dirty="0"/>
                  <a:t>In shorthand notation, this is often written as </a:t>
                </a:r>
                <a14:m>
                  <m:oMath xmlns:m="http://schemas.openxmlformats.org/officeDocument/2006/math">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𝑋</m:t>
                        </m:r>
                      </m:e>
                      <m:e>
                        <m:r>
                          <a:rPr lang="en-US" sz="2400" b="0" i="1" smtClean="0">
                            <a:latin typeface="Cambria Math" panose="02040503050406030204" pitchFamily="18" charset="0"/>
                            <a:ea typeface="Cambria Math" panose="02040503050406030204" pitchFamily="18" charset="0"/>
                          </a:rPr>
                          <m:t>𝑌</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𝑘</m:t>
                        </m:r>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𝑁</m:t>
                    </m:r>
                    <m:d>
                      <m:dPr>
                        <m:ctrlPr>
                          <a:rPr lang="en-US" sz="2400" i="1">
                            <a:latin typeface="Cambria Math" panose="02040503050406030204" pitchFamily="18" charset="0"/>
                            <a:ea typeface="Cambria Math" panose="02040503050406030204" pitchFamily="18" charset="0"/>
                          </a:rPr>
                        </m:ctrlPr>
                      </m:dPr>
                      <m:e>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ea typeface="Cambria Math" panose="02040503050406030204" pitchFamily="18" charset="0"/>
                              </a:rPr>
                              <m:t>𝑘</m:t>
                            </m:r>
                          </m:sub>
                        </m:sSub>
                        <m:r>
                          <a:rPr lang="en-US" sz="2400" i="1">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i="1">
                                <a:latin typeface="Cambria Math" panose="02040503050406030204" pitchFamily="18" charset="0"/>
                                <a:ea typeface="Cambria Math" panose="02040503050406030204" pitchFamily="18" charset="0"/>
                              </a:rPr>
                              <m:t>𝑘</m:t>
                            </m:r>
                          </m:sub>
                          <m:sup>
                            <m:r>
                              <a:rPr lang="en-US" sz="2400" i="1">
                                <a:latin typeface="Cambria Math" panose="02040503050406030204" pitchFamily="18" charset="0"/>
                                <a:ea typeface="Cambria Math" panose="02040503050406030204" pitchFamily="18" charset="0"/>
                              </a:rPr>
                              <m:t>2</m:t>
                            </m:r>
                          </m:sup>
                        </m:sSubSup>
                      </m:e>
                    </m:d>
                  </m:oMath>
                </a14:m>
                <a:r>
                  <a:rPr lang="en-US" sz="2400" dirty="0"/>
                  <a:t>,</a:t>
                </a:r>
                <a:r>
                  <a:rPr lang="en-US" sz="2600" dirty="0"/>
                  <a:t/>
                </a:r>
                <a:br>
                  <a:rPr lang="en-US" sz="2600" dirty="0"/>
                </a:br>
                <a:r>
                  <a:rPr lang="en-US" sz="2600" dirty="0"/>
                  <a:t>meaning, the distribution of the feature </a:t>
                </a:r>
                <a:r>
                  <a:rPr lang="en-US" sz="2600" i="1" dirty="0"/>
                  <a:t>X</a:t>
                </a:r>
                <a:r>
                  <a:rPr lang="en-US" sz="2600" dirty="0"/>
                  <a:t> within category </a:t>
                </a:r>
                <a:r>
                  <a:rPr lang="en-US" sz="2600" i="1" dirty="0"/>
                  <a:t>k </a:t>
                </a:r>
                <a:r>
                  <a:rPr lang="en-US" sz="2600" dirty="0"/>
                  <a:t>is Normally distributed with mean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𝑘</m:t>
                        </m:r>
                      </m:sub>
                    </m:sSub>
                  </m:oMath>
                </a14:m>
                <a:r>
                  <a:rPr lang="en-US" sz="2600" dirty="0"/>
                  <a:t> and variance </a:t>
                </a:r>
                <a14:m>
                  <m:oMath xmlns:m="http://schemas.openxmlformats.org/officeDocument/2006/math">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𝑘</m:t>
                        </m:r>
                      </m:sub>
                      <m:sup>
                        <m:r>
                          <a:rPr lang="en-US" i="1">
                            <a:latin typeface="Cambria Math" panose="02040503050406030204" pitchFamily="18" charset="0"/>
                            <a:ea typeface="Cambria Math" panose="02040503050406030204" pitchFamily="18" charset="0"/>
                          </a:rPr>
                          <m:t>2</m:t>
                        </m:r>
                      </m:sup>
                    </m:sSubSup>
                  </m:oMath>
                </a14:m>
                <a:r>
                  <a:rPr lang="en-US" sz="2600" dirty="0"/>
                  <a:t>.</a:t>
                </a: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1177758"/>
                <a:ext cx="10327008" cy="5292315"/>
              </a:xfrm>
              <a:blipFill>
                <a:blip r:embed="rId2"/>
                <a:stretch>
                  <a:fillRect l="-983" t="-959" r="-61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427F9FF-3FBF-3140-AFA6-40F7BCF92219}"/>
              </a:ext>
            </a:extLst>
          </p:cNvPr>
          <p:cNvPicPr>
            <a:picLocks noChangeAspect="1"/>
          </p:cNvPicPr>
          <p:nvPr/>
        </p:nvPicPr>
        <p:blipFill>
          <a:blip r:embed="rId3"/>
          <a:stretch>
            <a:fillRect/>
          </a:stretch>
        </p:blipFill>
        <p:spPr>
          <a:xfrm>
            <a:off x="3805381" y="3486770"/>
            <a:ext cx="4576619" cy="1208918"/>
          </a:xfrm>
          <a:prstGeom prst="rect">
            <a:avLst/>
          </a:prstGeom>
        </p:spPr>
      </p:pic>
    </p:spTree>
    <p:extLst>
      <p:ext uri="{BB962C8B-B14F-4D97-AF65-F5344CB8AC3E}">
        <p14:creationId xmlns:p14="http://schemas.microsoft.com/office/powerpoint/2010/main" val="327299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983807"/>
                <a:ext cx="10327008" cy="5375442"/>
              </a:xfrm>
            </p:spPr>
            <p:txBody>
              <a:bodyPr/>
              <a:lstStyle/>
              <a:p>
                <a:r>
                  <a:rPr lang="en-US" dirty="0"/>
                  <a:t>An extra assumption that the variances are equal, </a:t>
                </a:r>
              </a:p>
              <a:p>
                <a14:m>
                  <m:oMath xmlns:m="http://schemas.openxmlformats.org/officeDocument/2006/math">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2</m:t>
                        </m:r>
                      </m:sup>
                    </m:sSubSup>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2</m:t>
                        </m:r>
                      </m:sub>
                      <m:sup>
                        <m:r>
                          <a:rPr lang="en-US" i="1">
                            <a:latin typeface="Cambria Math" panose="02040503050406030204" pitchFamily="18" charset="0"/>
                            <a:ea typeface="Cambria Math" panose="02040503050406030204" pitchFamily="18" charset="0"/>
                          </a:rPr>
                          <m:t>2</m:t>
                        </m:r>
                      </m:sup>
                    </m:sSubSup>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𝐾</m:t>
                        </m:r>
                      </m:sub>
                      <m:sup>
                        <m:r>
                          <a:rPr lang="en-US" i="1">
                            <a:latin typeface="Cambria Math" panose="02040503050406030204" pitchFamily="18" charset="0"/>
                            <a:ea typeface="Cambria Math" panose="02040503050406030204" pitchFamily="18" charset="0"/>
                          </a:rPr>
                          <m:t>2</m:t>
                        </m:r>
                      </m:sup>
                    </m:sSubSup>
                  </m:oMath>
                </a14:m>
                <a:r>
                  <a:rPr lang="en-US" dirty="0"/>
                  <a:t> will simplify are lives.</a:t>
                </a:r>
              </a:p>
              <a:p>
                <a:endParaRPr lang="en-US" sz="1000" dirty="0"/>
              </a:p>
              <a:p>
                <a:r>
                  <a:rPr lang="en-US" dirty="0"/>
                  <a:t>Plugging this assumed likelihood into the Bayes' formula (to get the posterior) results in:</a:t>
                </a:r>
              </a:p>
              <a:p>
                <a:endParaRPr lang="en-US" dirty="0"/>
              </a:p>
              <a:p>
                <a:endParaRPr lang="en-US" dirty="0"/>
              </a:p>
              <a:p>
                <a:endParaRPr lang="en-US" sz="1000" dirty="0"/>
              </a:p>
              <a:p>
                <a:r>
                  <a:rPr lang="en-US" dirty="0"/>
                  <a:t>The Bayes classifier will be the one that maximizes this over all values chosen for </a:t>
                </a:r>
                <a:r>
                  <a:rPr lang="en-US" i="1" dirty="0"/>
                  <a:t>x</a:t>
                </a:r>
                <a:r>
                  <a:rPr lang="en-US" dirty="0"/>
                  <a:t>.  How should we maximize?</a:t>
                </a:r>
              </a:p>
              <a:p>
                <a:endParaRPr lang="en-US" sz="1000" dirty="0"/>
              </a:p>
              <a:p>
                <a:r>
                  <a:rPr lang="en-US" dirty="0"/>
                  <a:t>So we take the log of this expression and rearrange to simplify our maximization...</a:t>
                </a: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983807"/>
                <a:ext cx="10327008" cy="5375442"/>
              </a:xfrm>
              <a:blipFill>
                <a:blip r:embed="rId2"/>
                <a:stretch>
                  <a:fillRect l="-1229" t="-941" r="-369" b="-400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44A378A-B25C-5E46-A866-190B1F91F097}"/>
              </a:ext>
            </a:extLst>
          </p:cNvPr>
          <p:cNvPicPr>
            <a:picLocks noChangeAspect="1"/>
          </p:cNvPicPr>
          <p:nvPr/>
        </p:nvPicPr>
        <p:blipFill>
          <a:blip r:embed="rId3"/>
          <a:stretch>
            <a:fillRect/>
          </a:stretch>
        </p:blipFill>
        <p:spPr>
          <a:xfrm>
            <a:off x="2259309" y="3060741"/>
            <a:ext cx="7113291" cy="1403784"/>
          </a:xfrm>
          <a:prstGeom prst="rect">
            <a:avLst/>
          </a:prstGeom>
        </p:spPr>
      </p:pic>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LDA for one predictor (cont.)</a:t>
            </a:r>
          </a:p>
        </p:txBody>
      </p:sp>
    </p:spTree>
    <p:extLst>
      <p:ext uri="{BB962C8B-B14F-4D97-AF65-F5344CB8AC3E}">
        <p14:creationId xmlns:p14="http://schemas.microsoft.com/office/powerpoint/2010/main" val="63429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a_template" id="{0AFD6BA7-B61A-7D41-8908-7B4B78340F6A}" vid="{597147FF-0FC3-AD43-965A-DDFE9BDB59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9003</TotalTime>
  <Words>1662</Words>
  <Application>Microsoft Office PowerPoint</Application>
  <PresentationFormat>Widescreen</PresentationFormat>
  <Paragraphs>336</Paragraphs>
  <Slides>38</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Karla</vt:lpstr>
      <vt:lpstr>Arial</vt:lpstr>
      <vt:lpstr>Calibri</vt:lpstr>
      <vt:lpstr>Cambria Math</vt:lpstr>
      <vt:lpstr>Courier New</vt:lpstr>
      <vt:lpstr>GEC_template</vt:lpstr>
      <vt:lpstr>Lecture 14: Discriminant Analysis</vt:lpstr>
      <vt:lpstr>Lecture Outline</vt:lpstr>
      <vt:lpstr>Recall the Heart Data (for classification)</vt:lpstr>
      <vt:lpstr>Discriminant Analysis for Classification</vt:lpstr>
      <vt:lpstr>Linear Discriminant Analysis (LDA)</vt:lpstr>
      <vt:lpstr>LDA (cont.)</vt:lpstr>
      <vt:lpstr>Inventor of LDA: R.A. Fisher</vt:lpstr>
      <vt:lpstr>LDA for one predictor</vt:lpstr>
      <vt:lpstr>LDA for one predictor (cont.)</vt:lpstr>
      <vt:lpstr>LDA for one predictor (cont.)</vt:lpstr>
      <vt:lpstr>LDA for one predictor (cont.)</vt:lpstr>
      <vt:lpstr>LDA for one predictor (cont.)</vt:lpstr>
      <vt:lpstr>LDA for one predictor (cont.)</vt:lpstr>
      <vt:lpstr>Illustration of LDA when p = 1</vt:lpstr>
      <vt:lpstr>LDA when p &gt; 1</vt:lpstr>
      <vt:lpstr>LDA when p &gt; 1</vt:lpstr>
      <vt:lpstr>Multivariate Normal Distribution</vt:lpstr>
      <vt:lpstr>MVN Distribution</vt:lpstr>
      <vt:lpstr>LDA when p &gt; 1</vt:lpstr>
      <vt:lpstr>LDA when p &gt; 1 (cont.)</vt:lpstr>
      <vt:lpstr>LDA when K &gt; 2</vt:lpstr>
      <vt:lpstr>Quadratic Discriminant Analysis (QDA)</vt:lpstr>
      <vt:lpstr>Quadratic Discriminant Analysis (QDA)</vt:lpstr>
      <vt:lpstr>QDA in a picture</vt:lpstr>
      <vt:lpstr>QDA (cont.)</vt:lpstr>
      <vt:lpstr>Discriminant Analysis in Python</vt:lpstr>
      <vt:lpstr>Discriminant Analysis in Python (cont.)</vt:lpstr>
      <vt:lpstr>QDA vs. LDA</vt:lpstr>
      <vt:lpstr>QDA vs. LDA (cont.)</vt:lpstr>
      <vt:lpstr>Comparison of Classification Methods (so far)</vt:lpstr>
      <vt:lpstr>Quadratic Discriminant Analysis (QDA)</vt:lpstr>
      <vt:lpstr>Six Classification Models We'll Compare</vt:lpstr>
      <vt:lpstr>Which method should perform better? #1</vt:lpstr>
      <vt:lpstr>Easy to implement in Python</vt:lpstr>
      <vt:lpstr>Which method should perform better? #2</vt:lpstr>
      <vt:lpstr>Which method should perform better? #3</vt:lpstr>
      <vt:lpstr>Which method should perform better? #4</vt:lpstr>
      <vt:lpstr>Summary of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谈 某</cp:lastModifiedBy>
  <cp:revision>241</cp:revision>
  <cp:lastPrinted>2018-10-17T17:20:22Z</cp:lastPrinted>
  <dcterms:created xsi:type="dcterms:W3CDTF">2018-07-11T02:31:23Z</dcterms:created>
  <dcterms:modified xsi:type="dcterms:W3CDTF">2018-11-09T03:11:43Z</dcterms:modified>
</cp:coreProperties>
</file>